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6" r:id="rId2"/>
    <p:sldId id="278" r:id="rId3"/>
    <p:sldId id="284" r:id="rId4"/>
    <p:sldId id="285" r:id="rId5"/>
    <p:sldId id="286" r:id="rId6"/>
    <p:sldId id="287" r:id="rId7"/>
    <p:sldId id="288" r:id="rId8"/>
    <p:sldId id="289" r:id="rId9"/>
    <p:sldId id="294" r:id="rId10"/>
    <p:sldId id="290" r:id="rId11"/>
    <p:sldId id="291" r:id="rId12"/>
    <p:sldId id="292" r:id="rId13"/>
    <p:sldId id="293" r:id="rId14"/>
  </p:sldIdLst>
  <p:sldSz cx="12192000" cy="6858000"/>
  <p:notesSz cx="7010400" cy="92964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defaultTextStyle>
    <a:defPPr>
      <a:defRPr lang="en-US"/>
    </a:defPPr>
    <a:lvl1pPr marL="0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4792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09585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14377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19170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23962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28754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33547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38339" algn="l" defTabSz="60958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 userDrawn="1">
          <p15:clr>
            <a:srgbClr val="A4A3A4"/>
          </p15:clr>
        </p15:guide>
        <p15:guide id="2" pos="19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5C85"/>
    <a:srgbClr val="FEC64A"/>
    <a:srgbClr val="1B3664"/>
    <a:srgbClr val="1372B6"/>
    <a:srgbClr val="062E45"/>
    <a:srgbClr val="161844"/>
    <a:srgbClr val="304B78"/>
    <a:srgbClr val="2494A2"/>
    <a:srgbClr val="18A3AC"/>
    <a:srgbClr val="8FC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6366" autoAdjust="0"/>
  </p:normalViewPr>
  <p:slideViewPr>
    <p:cSldViewPr>
      <p:cViewPr varScale="1">
        <p:scale>
          <a:sx n="114" d="100"/>
          <a:sy n="114" d="100"/>
        </p:scale>
        <p:origin x="438" y="114"/>
      </p:cViewPr>
      <p:guideLst>
        <p:guide orient="horz" pos="1440"/>
        <p:guide pos="19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04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1002600-B740-42DA-8A73-ECC7259063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949A10-DFD4-4BBD-8286-90E468DCB7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2213FD-5FC5-4DB9-ADAA-3B06861AE643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CEE78-99DF-49E4-82BD-42211FEF5D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3995A-024B-4AD5-AAA4-26593F4A97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958A052-8548-4C04-BB21-A8A90B22C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09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EEE2D5-86E6-4EF2-8C65-7E2CDA99EBBC}" type="datetimeFigureOut">
              <a:rPr lang="en-US" smtClean="0"/>
              <a:t>5/28/2024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29CC66-42A8-40E1-9082-D1460FC2DF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50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92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85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77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170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962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754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547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339" algn="l" defTabSz="60958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 Requirements - Ons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3FD271E-F92C-45E7-AA65-F71534551BD6}"/>
              </a:ext>
            </a:extLst>
          </p:cNvPr>
          <p:cNvCxnSpPr/>
          <p:nvPr userDrawn="1"/>
        </p:nvCxnSpPr>
        <p:spPr>
          <a:xfrm>
            <a:off x="1676400" y="1143000"/>
            <a:ext cx="9966960" cy="0"/>
          </a:xfrm>
          <a:prstGeom prst="line">
            <a:avLst/>
          </a:prstGeom>
          <a:ln w="12700">
            <a:solidFill>
              <a:srgbClr val="FEC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1B70CB8B-8991-E3D0-3AC5-4E8CD7296CD9}"/>
              </a:ext>
            </a:extLst>
          </p:cNvPr>
          <p:cNvSpPr txBox="1"/>
          <p:nvPr userDrawn="1"/>
        </p:nvSpPr>
        <p:spPr>
          <a:xfrm>
            <a:off x="1547192" y="1295400"/>
            <a:ext cx="9829800" cy="3834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C64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B366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Scan the session QR Code on the door or directional signage nearby</a:t>
            </a:r>
          </a:p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C64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B366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Engage in the session content for all 60 minutes.</a:t>
            </a:r>
          </a:p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C64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B366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Input the secret word in the CE Session Survey. The secret word will be revealed in the speaker's presentation.</a:t>
            </a:r>
          </a:p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EC64A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B3664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the CE Survey.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C9E09-B995-8747-E9FF-B84AC0B39427}"/>
              </a:ext>
            </a:extLst>
          </p:cNvPr>
          <p:cNvSpPr txBox="1"/>
          <p:nvPr userDrawn="1"/>
        </p:nvSpPr>
        <p:spPr>
          <a:xfrm>
            <a:off x="1524001" y="312003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4800" dirty="0">
                <a:solidFill>
                  <a:srgbClr val="0D5C85"/>
                </a:solidFill>
                <a:latin typeface="Avenir LT Std 55 Roman"/>
              </a:rPr>
              <a:t>CE Requirements - Onsite</a:t>
            </a:r>
          </a:p>
        </p:txBody>
      </p:sp>
    </p:spTree>
    <p:extLst>
      <p:ext uri="{BB962C8B-B14F-4D97-AF65-F5344CB8AC3E}">
        <p14:creationId xmlns:p14="http://schemas.microsoft.com/office/powerpoint/2010/main" val="371627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4579C91-717E-4EC7-9B2D-FCDC82AD735F}"/>
              </a:ext>
            </a:extLst>
          </p:cNvPr>
          <p:cNvSpPr txBox="1">
            <a:spLocks/>
          </p:cNvSpPr>
          <p:nvPr userDrawn="1"/>
        </p:nvSpPr>
        <p:spPr>
          <a:xfrm>
            <a:off x="1676400" y="457200"/>
            <a:ext cx="9677400" cy="56387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002060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venir LT Std 55 Roman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1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9BA6DB-95B9-4E47-9FD9-A80D5C130243}"/>
              </a:ext>
            </a:extLst>
          </p:cNvPr>
          <p:cNvCxnSpPr>
            <a:cxnSpLocks/>
          </p:cNvCxnSpPr>
          <p:nvPr userDrawn="1"/>
        </p:nvCxnSpPr>
        <p:spPr>
          <a:xfrm>
            <a:off x="1828800" y="1979622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DA121C8-D9B5-4227-9DA8-0862F9D7AA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37267" y="1076638"/>
            <a:ext cx="8885445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Closing Slide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2B29179D-6FEE-4B05-A38C-E9A723EA53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794933" y="2320035"/>
            <a:ext cx="2106613" cy="19986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FD1FB517-50AA-421B-BECF-739329E84B1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2643091"/>
            <a:ext cx="4495800" cy="16756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1189978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2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EB7309-B778-43A1-B9D6-B3500DD56E13}"/>
              </a:ext>
            </a:extLst>
          </p:cNvPr>
          <p:cNvCxnSpPr>
            <a:cxnSpLocks/>
          </p:cNvCxnSpPr>
          <p:nvPr userDrawn="1"/>
        </p:nvCxnSpPr>
        <p:spPr>
          <a:xfrm>
            <a:off x="1828800" y="1979622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BE872F-F500-4DC8-A058-1DE4E560F4B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78758" y="1143000"/>
            <a:ext cx="8885445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Closing Slide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DF311C0-A800-4DBF-8C5A-289854E5303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703318" y="2461874"/>
            <a:ext cx="1467199" cy="13536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3CB0CD97-FF07-4FB4-A047-92BEEC0B3CB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582577" y="2461874"/>
            <a:ext cx="1467199" cy="13536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32580F3-3C04-4E02-B67B-069358FD8D4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00400" y="2462213"/>
            <a:ext cx="3048000" cy="13525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967F9FCF-22A0-49E3-94D1-EDF42E9DC0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31553" y="2462213"/>
            <a:ext cx="3048000" cy="13525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3450655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3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EB7309-B778-43A1-B9D6-B3500DD56E13}"/>
              </a:ext>
            </a:extLst>
          </p:cNvPr>
          <p:cNvCxnSpPr>
            <a:cxnSpLocks/>
          </p:cNvCxnSpPr>
          <p:nvPr userDrawn="1"/>
        </p:nvCxnSpPr>
        <p:spPr>
          <a:xfrm>
            <a:off x="1828800" y="1979622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BE872F-F500-4DC8-A058-1DE4E560F4B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28800" y="975564"/>
            <a:ext cx="8885445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Closing Slide</a:t>
            </a:r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DF311C0-A800-4DBF-8C5A-289854E5303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1719" y="2784832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D32580F3-3C04-4E02-B67B-069358FD8D4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11579" y="2773455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185D4A7C-0E70-EDB4-9BAC-3B4608705EE5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296080" y="2741343"/>
            <a:ext cx="1168482" cy="12886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5634AF9-8F70-51B3-4735-551180940D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56587" y="2741343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2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ECBD220-4753-55AA-FA69-F2D013DA69C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44502" y="2741343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ED7571E1-D0DA-DE76-50A0-49D22BF616E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550245" y="2741343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3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4029647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4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EB7309-B778-43A1-B9D6-B3500DD56E13}"/>
              </a:ext>
            </a:extLst>
          </p:cNvPr>
          <p:cNvCxnSpPr>
            <a:cxnSpLocks/>
          </p:cNvCxnSpPr>
          <p:nvPr userDrawn="1"/>
        </p:nvCxnSpPr>
        <p:spPr>
          <a:xfrm>
            <a:off x="1869389" y="1334429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D2494CA-DBAA-4B0F-89B1-7992667573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63638" y="516325"/>
            <a:ext cx="8885445" cy="7219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Closing Slide</a:t>
            </a:r>
          </a:p>
        </p:txBody>
      </p:sp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2ADDC28C-A970-D2A1-37E2-EACDE2CFEAB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91410" y="2064204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19CBA008-15C0-F792-3DBC-6F8F7A9DB17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71270" y="2052827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736252-79FC-9D8D-8DBB-06942061FB0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55771" y="2020715"/>
            <a:ext cx="1168482" cy="12886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5D67933-AB00-3D63-1D50-875315874A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16278" y="2020715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2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70A4679-E52E-96D9-8A95-20741158E07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865527" y="3810000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8977CE51-DA52-DE2B-87A6-386651BA550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171270" y="3810000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3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AD1B0D5E-5D65-B130-A4D5-9850FDDD334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839861" y="3810000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A05A0585-CFE8-D10A-5B80-577B0ED3B75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145604" y="3810000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002060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4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111803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1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FD9D64D-A37A-4623-A950-32778C576489}"/>
              </a:ext>
            </a:extLst>
          </p:cNvPr>
          <p:cNvCxnSpPr>
            <a:cxnSpLocks/>
          </p:cNvCxnSpPr>
          <p:nvPr userDrawn="1"/>
        </p:nvCxnSpPr>
        <p:spPr>
          <a:xfrm>
            <a:off x="1828800" y="1979622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A0C226E-A3E9-4CF3-8FB3-F37076ABEBC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28800" y="1065222"/>
            <a:ext cx="8885445" cy="914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Sample Session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2E458DC-43EB-40D4-9C95-AA3BFD6421E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794933" y="2320035"/>
            <a:ext cx="2106613" cy="19986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C5E308B5-6787-478F-B46B-EF12F635C32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67200" y="2591197"/>
            <a:ext cx="4495800" cy="16756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 Name</a:t>
            </a:r>
          </a:p>
          <a:p>
            <a:pPr lvl="0"/>
            <a:r>
              <a:rPr lang="en-US" dirty="0"/>
              <a:t>Company Name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2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EB7309-B778-43A1-B9D6-B3500DD56E13}"/>
              </a:ext>
            </a:extLst>
          </p:cNvPr>
          <p:cNvCxnSpPr>
            <a:cxnSpLocks/>
          </p:cNvCxnSpPr>
          <p:nvPr userDrawn="1"/>
        </p:nvCxnSpPr>
        <p:spPr>
          <a:xfrm>
            <a:off x="1828800" y="1979622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D2494CA-DBAA-4B0F-89B1-7992667573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23049" y="1161518"/>
            <a:ext cx="8885445" cy="7219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Sample Session Title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A5C605F4-1F46-4E2D-84BD-FF28C41620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703318" y="2461874"/>
            <a:ext cx="1467199" cy="13536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7BC59247-D335-45A3-90A3-87FEA3C38B2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582577" y="2461874"/>
            <a:ext cx="1467199" cy="13536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B9AC22-BA02-4A45-8B90-5AAB1BABBAF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95917" y="2462213"/>
            <a:ext cx="3048000" cy="13525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30D5E471-B174-4D71-90C5-7F41EB3E80A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27070" y="2462213"/>
            <a:ext cx="3048000" cy="13525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2 Name</a:t>
            </a:r>
          </a:p>
          <a:p>
            <a:pPr lvl="0"/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165047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3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EB7309-B778-43A1-B9D6-B3500DD56E13}"/>
              </a:ext>
            </a:extLst>
          </p:cNvPr>
          <p:cNvCxnSpPr>
            <a:cxnSpLocks/>
          </p:cNvCxnSpPr>
          <p:nvPr userDrawn="1"/>
        </p:nvCxnSpPr>
        <p:spPr>
          <a:xfrm>
            <a:off x="1828800" y="1979622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D2494CA-DBAA-4B0F-89B1-7992667573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23049" y="1161518"/>
            <a:ext cx="8885445" cy="7219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Sample Session Title</a:t>
            </a:r>
          </a:p>
        </p:txBody>
      </p:sp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2ADDC28C-A970-D2A1-37E2-EACDE2CFEAB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1719" y="2784832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19CBA008-15C0-F792-3DBC-6F8F7A9DB17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11579" y="2773455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736252-79FC-9D8D-8DBB-06942061FB0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296080" y="2741343"/>
            <a:ext cx="1168482" cy="12886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5D67933-AB00-3D63-1D50-875315874A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56587" y="2741343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2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12E558F8-4F87-1086-E1C8-2CCAED3E22C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44502" y="2741343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1E0B7632-5DDF-AEA0-1721-23D46809AA7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550245" y="2741343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3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104489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4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EB7309-B778-43A1-B9D6-B3500DD56E13}"/>
              </a:ext>
            </a:extLst>
          </p:cNvPr>
          <p:cNvCxnSpPr>
            <a:cxnSpLocks/>
          </p:cNvCxnSpPr>
          <p:nvPr userDrawn="1"/>
        </p:nvCxnSpPr>
        <p:spPr>
          <a:xfrm>
            <a:off x="1869389" y="1334429"/>
            <a:ext cx="8785363" cy="5475"/>
          </a:xfrm>
          <a:prstGeom prst="line">
            <a:avLst/>
          </a:prstGeom>
          <a:noFill/>
          <a:ln w="15875" cap="flat" cmpd="sng" algn="ctr">
            <a:solidFill>
              <a:srgbClr val="FEC64A"/>
            </a:solidFill>
            <a:prstDash val="solid"/>
          </a:ln>
          <a:effectLst/>
        </p:spPr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D2494CA-DBAA-4B0F-89B1-7992667573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63638" y="516325"/>
            <a:ext cx="8885445" cy="72195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Sample Session Title</a:t>
            </a:r>
          </a:p>
        </p:txBody>
      </p:sp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2ADDC28C-A970-D2A1-37E2-EACDE2CFEAB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912752" y="1796089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19CBA008-15C0-F792-3DBC-6F8F7A9DB17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192612" y="1784712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1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736252-79FC-9D8D-8DBB-06942061FB0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7113" y="1752600"/>
            <a:ext cx="1168482" cy="128867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5D67933-AB00-3D63-1D50-875315874A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37620" y="1752600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2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70A4679-E52E-96D9-8A95-20741158E07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857543" y="3540951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8977CE51-DA52-DE2B-87A6-386651BA550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163286" y="3540951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3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AD1B0D5E-5D65-B130-A4D5-9850FDDD334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831877" y="3540951"/>
            <a:ext cx="1168482" cy="12886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dirty="0"/>
              <a:t>Insert Presenter Headshot here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A05A0585-CFE8-D10A-5B80-577B0ED3B75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137620" y="3540951"/>
            <a:ext cx="2427437" cy="12876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rgbClr val="1B3664"/>
                </a:solidFill>
                <a:latin typeface="Avenir LT Std 45 Book" panose="020B0502020203020204" pitchFamily="34" charset="0"/>
              </a:defRPr>
            </a:lvl1pPr>
          </a:lstStyle>
          <a:p>
            <a:pPr lvl="0"/>
            <a:r>
              <a:rPr lang="en-US" dirty="0"/>
              <a:t>Presenter 4 Name</a:t>
            </a:r>
          </a:p>
          <a:p>
            <a:pPr lvl="0"/>
            <a:r>
              <a:rPr lang="en-US" dirty="0"/>
              <a:t>Company Name</a:t>
            </a:r>
          </a:p>
          <a:p>
            <a:pPr lvl="0"/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391437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EF93AA-68F2-466F-AAD7-8E55A54E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295400"/>
            <a:ext cx="10084279" cy="5029199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FFCC33"/>
              </a:buClr>
              <a:buFont typeface="Arial" panose="020B0604020202020204" pitchFamily="34" charset="0"/>
              <a:buNone/>
              <a:defRPr sz="3200">
                <a:solidFill>
                  <a:srgbClr val="1B3664"/>
                </a:solidFill>
                <a:latin typeface="+mn-lt"/>
              </a:defRPr>
            </a:lvl1pPr>
            <a:lvl2pPr marL="384048" indent="-182880">
              <a:buClr>
                <a:srgbClr val="FFCC33"/>
              </a:buClr>
              <a:buFont typeface="Arial" panose="020B0604020202020204" pitchFamily="34" charset="0"/>
              <a:buChar char="•"/>
              <a:defRPr sz="2800">
                <a:solidFill>
                  <a:srgbClr val="1B3664"/>
                </a:solidFill>
                <a:latin typeface="+mn-lt"/>
              </a:defRPr>
            </a:lvl2pPr>
            <a:lvl3pPr marL="566928" indent="-182880">
              <a:buClr>
                <a:srgbClr val="FFCC33"/>
              </a:buClr>
              <a:buFont typeface="Arial" panose="020B0604020202020204" pitchFamily="34" charset="0"/>
              <a:buChar char="•"/>
              <a:defRPr sz="2400">
                <a:solidFill>
                  <a:srgbClr val="1B3664"/>
                </a:solidFill>
                <a:latin typeface="+mn-lt"/>
              </a:defRPr>
            </a:lvl3pPr>
            <a:lvl4pPr marL="749808" indent="-182880">
              <a:buClr>
                <a:srgbClr val="FFCC33"/>
              </a:buClr>
              <a:buFont typeface="Arial" panose="020B0604020202020204" pitchFamily="34" charset="0"/>
              <a:buChar char="•"/>
              <a:defRPr sz="2000">
                <a:solidFill>
                  <a:srgbClr val="1B3664"/>
                </a:solidFill>
                <a:latin typeface="+mn-lt"/>
              </a:defRPr>
            </a:lvl4pPr>
            <a:lvl5pPr marL="749808" indent="0">
              <a:buClr>
                <a:schemeClr val="accent2"/>
              </a:buClr>
              <a:buFont typeface="Arial" panose="020B0604020202020204" pitchFamily="34" charset="0"/>
              <a:buNone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3FD271E-F92C-45E7-AA65-F71534551BD6}"/>
              </a:ext>
            </a:extLst>
          </p:cNvPr>
          <p:cNvCxnSpPr/>
          <p:nvPr userDrawn="1"/>
        </p:nvCxnSpPr>
        <p:spPr>
          <a:xfrm>
            <a:off x="1600200" y="1143000"/>
            <a:ext cx="9966960" cy="0"/>
          </a:xfrm>
          <a:prstGeom prst="line">
            <a:avLst/>
          </a:prstGeom>
          <a:ln w="12700">
            <a:solidFill>
              <a:srgbClr val="FEC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93875E61-AA45-4EB7-BF46-565B706EBE8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00200" y="330203"/>
            <a:ext cx="9966960" cy="7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wo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B8471D6-7103-45BB-B677-AE346849B25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653277" y="1316878"/>
            <a:ext cx="4937760" cy="506915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3200" dirty="0" smtClean="0">
                <a:solidFill>
                  <a:srgbClr val="1B3664"/>
                </a:solidFill>
                <a:latin typeface="+mn-lt"/>
              </a:defRPr>
            </a:lvl1pPr>
            <a:lvl2pPr marL="384048" indent="-182880">
              <a:buClr>
                <a:srgbClr val="FFCC33"/>
              </a:buClr>
              <a:buFont typeface="Arial" panose="020B0604020202020204" pitchFamily="34" charset="0"/>
              <a:buChar char="•"/>
              <a:defRPr lang="en-US" sz="2800" dirty="0" smtClean="0">
                <a:solidFill>
                  <a:srgbClr val="1B3664"/>
                </a:solidFill>
                <a:latin typeface="+mn-lt"/>
              </a:defRPr>
            </a:lvl2pPr>
            <a:lvl3pPr marL="566928" indent="-182880">
              <a:buClr>
                <a:srgbClr val="FFCC33"/>
              </a:buClr>
              <a:buFont typeface="Arial" panose="020B0604020202020204" pitchFamily="34" charset="0"/>
              <a:buChar char="•"/>
              <a:defRPr lang="en-US" sz="2400" dirty="0" smtClean="0">
                <a:solidFill>
                  <a:srgbClr val="1B3664"/>
                </a:solidFill>
                <a:latin typeface="+mn-lt"/>
              </a:defRPr>
            </a:lvl3pPr>
            <a:lvl4pPr marL="749808" indent="-182880">
              <a:buClr>
                <a:srgbClr val="FFCC33"/>
              </a:buClr>
              <a:buFont typeface="Arial" panose="020B0604020202020204" pitchFamily="34" charset="0"/>
              <a:buChar char="•"/>
              <a:defRPr lang="en-US" sz="2000" dirty="0" smtClean="0">
                <a:solidFill>
                  <a:srgbClr val="1B3664"/>
                </a:solidFill>
                <a:latin typeface="+mn-lt"/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E25A35D-BDFB-4375-AAC1-F60AF08361C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682477" y="1321904"/>
            <a:ext cx="4937760" cy="500775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3200" dirty="0" smtClean="0">
                <a:solidFill>
                  <a:srgbClr val="1B3664"/>
                </a:solidFill>
              </a:defRPr>
            </a:lvl1pPr>
            <a:lvl2pPr marL="384048" indent="-182880">
              <a:buClr>
                <a:srgbClr val="FFCC33"/>
              </a:buClr>
              <a:buFont typeface="Arial" panose="020B0604020202020204" pitchFamily="34" charset="0"/>
              <a:buChar char="•"/>
              <a:defRPr lang="en-US" sz="2800" dirty="0" smtClean="0">
                <a:solidFill>
                  <a:srgbClr val="1B3664"/>
                </a:solidFill>
              </a:defRPr>
            </a:lvl2pPr>
            <a:lvl3pPr marL="566928" indent="-182880">
              <a:buClr>
                <a:srgbClr val="FFCC33"/>
              </a:buClr>
              <a:buFont typeface="Arial" panose="020B0604020202020204" pitchFamily="34" charset="0"/>
              <a:buChar char="•"/>
              <a:defRPr lang="en-US" sz="2400" dirty="0" smtClean="0">
                <a:solidFill>
                  <a:srgbClr val="1B3664"/>
                </a:solidFill>
              </a:defRPr>
            </a:lvl3pPr>
            <a:lvl4pPr marL="749808" indent="-182880">
              <a:buClr>
                <a:srgbClr val="FFCC33"/>
              </a:buClr>
              <a:buFont typeface="Arial" panose="020B0604020202020204" pitchFamily="34" charset="0"/>
              <a:buChar char="•"/>
              <a:defRPr lang="en-US" sz="2000" dirty="0" smtClean="0">
                <a:solidFill>
                  <a:srgbClr val="1B3664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7898F6-77B2-46CD-93A6-9559D694C8DE}"/>
              </a:ext>
            </a:extLst>
          </p:cNvPr>
          <p:cNvCxnSpPr/>
          <p:nvPr userDrawn="1"/>
        </p:nvCxnSpPr>
        <p:spPr>
          <a:xfrm>
            <a:off x="1653277" y="1201042"/>
            <a:ext cx="9966960" cy="0"/>
          </a:xfrm>
          <a:prstGeom prst="line">
            <a:avLst/>
          </a:prstGeom>
          <a:ln w="12700">
            <a:solidFill>
              <a:srgbClr val="FEC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BA9B120E-52D5-4E00-ADC0-0F7308AA8550}"/>
              </a:ext>
            </a:extLst>
          </p:cNvPr>
          <p:cNvSpPr txBox="1">
            <a:spLocks/>
          </p:cNvSpPr>
          <p:nvPr userDrawn="1"/>
        </p:nvSpPr>
        <p:spPr>
          <a:xfrm>
            <a:off x="1371600" y="348607"/>
            <a:ext cx="9992340" cy="6039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spc="-5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-5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venir LT Std 65 Medium"/>
              <a:ea typeface="+mj-ea"/>
              <a:cs typeface="+mj-cs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68AB9A4-F379-4EE3-AFA6-501A6D229F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53277" y="464443"/>
            <a:ext cx="9929123" cy="7365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DF70E60-FF74-4B4F-8EE1-5BE6A945DA66}"/>
              </a:ext>
            </a:extLst>
          </p:cNvPr>
          <p:cNvCxnSpPr/>
          <p:nvPr userDrawn="1"/>
        </p:nvCxnSpPr>
        <p:spPr>
          <a:xfrm>
            <a:off x="1600200" y="1143000"/>
            <a:ext cx="9966960" cy="0"/>
          </a:xfrm>
          <a:prstGeom prst="line">
            <a:avLst/>
          </a:prstGeom>
          <a:ln w="12700">
            <a:solidFill>
              <a:srgbClr val="FEC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BDC3E6B-04FA-468A-8908-A4C4B99D6E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6764" y="254003"/>
            <a:ext cx="9966959" cy="7365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69BB3F5C-5FAA-E553-FAEC-C2BDBBA2073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1616764" y="1295400"/>
            <a:ext cx="9966959" cy="4800600"/>
          </a:xfrm>
          <a:prstGeom prst="rect">
            <a:avLst/>
          </a:prstGeom>
        </p:spPr>
        <p:txBody>
          <a:bodyPr/>
          <a:lstStyle>
            <a:lvl1pPr>
              <a:buClr>
                <a:srgbClr val="FEC64A"/>
              </a:buClr>
              <a:defRPr sz="2400">
                <a:solidFill>
                  <a:srgbClr val="1B3664"/>
                </a:solidFill>
                <a:latin typeface="Avenir LT Std 55 Roman" panose="020B0503020203020204" pitchFamily="34" charset="0"/>
              </a:defRPr>
            </a:lvl1pPr>
          </a:lstStyle>
          <a:p>
            <a:r>
              <a:rPr lang="en-US" dirty="0"/>
              <a:t>Chart Placeholder</a:t>
            </a:r>
          </a:p>
        </p:txBody>
      </p:sp>
    </p:spTree>
    <p:extLst>
      <p:ext uri="{BB962C8B-B14F-4D97-AF65-F5344CB8AC3E}">
        <p14:creationId xmlns:p14="http://schemas.microsoft.com/office/powerpoint/2010/main" val="318087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DF70E60-FF74-4B4F-8EE1-5BE6A945DA66}"/>
              </a:ext>
            </a:extLst>
          </p:cNvPr>
          <p:cNvCxnSpPr/>
          <p:nvPr userDrawn="1"/>
        </p:nvCxnSpPr>
        <p:spPr>
          <a:xfrm>
            <a:off x="1600200" y="1219200"/>
            <a:ext cx="9966960" cy="0"/>
          </a:xfrm>
          <a:prstGeom prst="line">
            <a:avLst/>
          </a:prstGeom>
          <a:ln w="12700">
            <a:solidFill>
              <a:srgbClr val="FEC6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BDC3E6B-04FA-468A-8908-A4C4B99D6EE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00200" y="381000"/>
            <a:ext cx="9677400" cy="73659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5000">
                <a:solidFill>
                  <a:srgbClr val="0D5C85"/>
                </a:solidFill>
                <a:latin typeface="Avenir LT Std 65 Medium" panose="020B0603020203020204" pitchFamily="34" charset="0"/>
              </a:defRPr>
            </a:lvl1pPr>
            <a:lvl2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2pPr>
            <a:lvl3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3pPr>
            <a:lvl4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4pPr>
            <a:lvl5pPr>
              <a:defRPr sz="4400">
                <a:solidFill>
                  <a:schemeClr val="tx2">
                    <a:lumMod val="75000"/>
                  </a:schemeClr>
                </a:solidFill>
                <a:latin typeface="Avenir LT Std 65 Medium" panose="020B0603020203020204" pitchFamily="34" charset="0"/>
              </a:defRPr>
            </a:lvl5pPr>
          </a:lstStyle>
          <a:p>
            <a:pPr lvl="0"/>
            <a:r>
              <a:rPr lang="en-US" dirty="0"/>
              <a:t>Click to edit master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158442-1697-0EA8-2E21-F619526357EF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0D5C85"/>
          </a:solidFill>
          <a:ln>
            <a:solidFill>
              <a:srgbClr val="0D5C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62E45"/>
              </a:solidFill>
            </a:endParaRPr>
          </a:p>
        </p:txBody>
      </p:sp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19E89BA8-3E71-70F2-CA99-F492235E73A8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26553"/>
            <a:ext cx="999354" cy="405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0C635B-848D-D1D2-9C85-9AB047E1E4AE}"/>
              </a:ext>
            </a:extLst>
          </p:cNvPr>
          <p:cNvSpPr txBox="1"/>
          <p:nvPr userDrawn="1"/>
        </p:nvSpPr>
        <p:spPr>
          <a:xfrm>
            <a:off x="4419600" y="6475511"/>
            <a:ext cx="3581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2024 Annual Conference – Tampa, FL</a:t>
            </a:r>
          </a:p>
        </p:txBody>
      </p:sp>
      <p:pic>
        <p:nvPicPr>
          <p:cNvPr id="6" name="Picture 5" descr="A logo with palm trees and numbers&#10;&#10;Description automatically generated">
            <a:extLst>
              <a:ext uri="{FF2B5EF4-FFF2-40B4-BE49-F238E27FC236}">
                <a16:creationId xmlns:a16="http://schemas.microsoft.com/office/drawing/2014/main" id="{C51B0F2D-998E-8C0E-7B1C-3C16D02D0A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152401"/>
            <a:ext cx="1254986" cy="19811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55" r:id="rId2"/>
    <p:sldLayoutId id="2147483660" r:id="rId3"/>
    <p:sldLayoutId id="2147483665" r:id="rId4"/>
    <p:sldLayoutId id="2147483666" r:id="rId5"/>
    <p:sldLayoutId id="2147483649" r:id="rId6"/>
    <p:sldLayoutId id="2147483650" r:id="rId7"/>
    <p:sldLayoutId id="2147483663" r:id="rId8"/>
    <p:sldLayoutId id="2147483651" r:id="rId9"/>
    <p:sldLayoutId id="2147483652" r:id="rId10"/>
    <p:sldLayoutId id="2147483661" r:id="rId11"/>
    <p:sldLayoutId id="2147483662" r:id="rId12"/>
    <p:sldLayoutId id="2147483664" r:id="rId13"/>
    <p:sldLayoutId id="2147483669" r:id="rId14"/>
  </p:sldLayoutIdLst>
  <p:txStyles>
    <p:titleStyle>
      <a:lvl1pPr algn="ctr" defTabSz="609585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609585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288" indent="-190495" algn="l" defTabSz="609585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1981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773" indent="-152396" algn="l" defTabSz="609585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indent="-152396" algn="l" defTabSz="609585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358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150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5943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735" indent="-152396" algn="l" defTabSz="609585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792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585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77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170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3962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547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339" algn="l" defTabSz="60958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0C9831-9A2E-6A5B-41FF-8E93EC3A04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400" b="1" dirty="0"/>
              <a:t>ESOP COMPANY GOVERANCE – WHO DOES WHAT AND INTERACTIVE EXAMPLES OF CHALLENGING ISSUES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440569FD-D67B-C7E7-0A97-A4D257025A3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8" b="6158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979AE-321C-0D17-6A5C-D3ED362CBBA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Scott Miller</a:t>
            </a:r>
          </a:p>
          <a:p>
            <a:r>
              <a:rPr lang="en-US" dirty="0"/>
              <a:t>President</a:t>
            </a:r>
          </a:p>
          <a:p>
            <a:r>
              <a:rPr lang="en-US" dirty="0"/>
              <a:t>Enterprise Opportunities, LLC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3FC3C125-DD53-E308-13CD-17A6D081FF84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3" b="5863"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CA3E37-97BB-6811-3800-0F13FC7C694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Terry Leahy</a:t>
            </a:r>
          </a:p>
          <a:p>
            <a:r>
              <a:rPr lang="en-US" dirty="0"/>
              <a:t>CEO</a:t>
            </a:r>
          </a:p>
          <a:p>
            <a:r>
              <a:rPr lang="en-US" dirty="0" err="1"/>
              <a:t>MyPath</a:t>
            </a:r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D79474FC-B016-4F67-30CF-60F5F09718B2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4" b="8204"/>
          <a:stretch>
            <a:fillRect/>
          </a:stretch>
        </p:blipFill>
        <p:spPr/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745BF9-8BA3-BE68-1028-763BF04173B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601200" y="2741343"/>
            <a:ext cx="2427437" cy="1287658"/>
          </a:xfrm>
        </p:spPr>
        <p:txBody>
          <a:bodyPr/>
          <a:lstStyle/>
          <a:p>
            <a:r>
              <a:rPr lang="en-US" dirty="0"/>
              <a:t>Dawn Goestenkors </a:t>
            </a:r>
          </a:p>
          <a:p>
            <a:r>
              <a:rPr lang="en-US" dirty="0"/>
              <a:t>Executive VP</a:t>
            </a:r>
          </a:p>
          <a:p>
            <a:r>
              <a:rPr lang="en-US" dirty="0"/>
              <a:t>TI Trust, Inc.</a:t>
            </a:r>
          </a:p>
        </p:txBody>
      </p:sp>
    </p:spTree>
    <p:extLst>
      <p:ext uri="{BB962C8B-B14F-4D97-AF65-F5344CB8AC3E}">
        <p14:creationId xmlns:p14="http://schemas.microsoft.com/office/powerpoint/2010/main" val="286195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D11E3-3462-2847-197D-D71E66173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E1A201-F508-A01D-511B-55A8429A7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Officers</a:t>
            </a:r>
          </a:p>
          <a:p>
            <a:r>
              <a:rPr lang="en-US" dirty="0"/>
              <a:t>	Major Responsibilities</a:t>
            </a:r>
          </a:p>
          <a:p>
            <a:r>
              <a:rPr lang="en-US" dirty="0"/>
              <a:t>		* Manage the Company operations</a:t>
            </a:r>
          </a:p>
          <a:p>
            <a:r>
              <a:rPr lang="en-US" dirty="0"/>
              <a:t>		* Implement strategic plan</a:t>
            </a:r>
          </a:p>
          <a:p>
            <a:r>
              <a:rPr lang="en-US" dirty="0"/>
              <a:t>		* Work closely with the </a:t>
            </a:r>
            <a:r>
              <a:rPr lang="en-US" dirty="0" err="1"/>
              <a:t>BoD</a:t>
            </a:r>
            <a:r>
              <a:rPr lang="en-US" dirty="0"/>
              <a:t> on key issues</a:t>
            </a:r>
          </a:p>
          <a:p>
            <a:r>
              <a:rPr lang="en-US" dirty="0"/>
              <a:t>		* Develop leadership team</a:t>
            </a:r>
          </a:p>
          <a:p>
            <a:r>
              <a:rPr lang="en-US" dirty="0"/>
              <a:t>		* Promulgate employee ownership culture</a:t>
            </a:r>
          </a:p>
          <a:p>
            <a:r>
              <a:rPr lang="en-US" dirty="0"/>
              <a:t>		* Other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11671-9521-88B5-4EAA-43F7C50BD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</a:t>
            </a:r>
          </a:p>
        </p:txBody>
      </p:sp>
    </p:spTree>
    <p:extLst>
      <p:ext uri="{BB962C8B-B14F-4D97-AF65-F5344CB8AC3E}">
        <p14:creationId xmlns:p14="http://schemas.microsoft.com/office/powerpoint/2010/main" val="2988036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CBB84-A976-F25A-8F07-C98116DA9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435648-53DE-F2A3-C1CF-0F7FE175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Facts to consider</a:t>
            </a:r>
          </a:p>
          <a:p>
            <a:r>
              <a:rPr lang="en-US" dirty="0"/>
              <a:t>	* 100% ESOP 2016; Seller finance almost amortized</a:t>
            </a:r>
          </a:p>
          <a:p>
            <a:r>
              <a:rPr lang="en-US" dirty="0"/>
              <a:t>	* Seller remains on the Board, serves as Chair</a:t>
            </a:r>
          </a:p>
          <a:p>
            <a:r>
              <a:rPr lang="en-US" dirty="0"/>
              <a:t>	* Seller feels entitled to remain on Board as Founder</a:t>
            </a:r>
          </a:p>
          <a:p>
            <a:r>
              <a:rPr lang="en-US" dirty="0"/>
              <a:t>	* Nothing in documents entitles this thinking</a:t>
            </a:r>
          </a:p>
          <a:p>
            <a:r>
              <a:rPr lang="en-US" dirty="0"/>
              <a:t>	* 3 on Board: Seller, Seller’s brother, one outsider </a:t>
            </a:r>
          </a:p>
          <a:p>
            <a:r>
              <a:rPr lang="en-US" dirty="0"/>
              <a:t>	* Issue: Management and Outside Board member want 		seller (family) to relinquish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B2375-425F-4E3F-A9CB-59B591177F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Challenging Issues #1</a:t>
            </a:r>
          </a:p>
        </p:txBody>
      </p:sp>
    </p:spTree>
    <p:extLst>
      <p:ext uri="{BB962C8B-B14F-4D97-AF65-F5344CB8AC3E}">
        <p14:creationId xmlns:p14="http://schemas.microsoft.com/office/powerpoint/2010/main" val="5292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F3026-8070-358F-309E-04207321D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F8EFF7-A351-6623-A18B-B8E28D3F0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Facts to consider</a:t>
            </a:r>
          </a:p>
          <a:p>
            <a:r>
              <a:rPr lang="en-US" dirty="0"/>
              <a:t>	* 100% ESOP since 2010, acquisition debt repaid</a:t>
            </a:r>
          </a:p>
          <a:p>
            <a:r>
              <a:rPr lang="en-US" dirty="0"/>
              <a:t>	* Company is very successful and profitable</a:t>
            </a:r>
          </a:p>
          <a:p>
            <a:r>
              <a:rPr lang="en-US" dirty="0"/>
              <a:t>	* Company receives unsolicited offer to be acquired</a:t>
            </a:r>
          </a:p>
          <a:p>
            <a:r>
              <a:rPr lang="en-US" dirty="0"/>
              <a:t>	* Offer seems to be at or above current FMV of stock</a:t>
            </a:r>
          </a:p>
          <a:p>
            <a:r>
              <a:rPr lang="en-US" dirty="0"/>
              <a:t>	* Issue: Company wants to remain independent and 			ignore all unsolicited offers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ADC5A-AD6F-8809-47ED-1815F7C21C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Challenging Issues #2</a:t>
            </a:r>
          </a:p>
        </p:txBody>
      </p:sp>
    </p:spTree>
    <p:extLst>
      <p:ext uri="{BB962C8B-B14F-4D97-AF65-F5344CB8AC3E}">
        <p14:creationId xmlns:p14="http://schemas.microsoft.com/office/powerpoint/2010/main" val="77129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73CD89-1FC4-A276-B62B-3D4A09F53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BDEB04-4664-7B47-5AA9-8F94E707C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Facts to consider</a:t>
            </a:r>
          </a:p>
          <a:p>
            <a:r>
              <a:rPr lang="en-US" dirty="0"/>
              <a:t>	* 100% ESOP 2000</a:t>
            </a:r>
          </a:p>
          <a:p>
            <a:r>
              <a:rPr lang="en-US" dirty="0"/>
              <a:t>	* Company receives unsolicited “rollup” offer from 				BIGCO with 50% premium over recent FMV</a:t>
            </a:r>
          </a:p>
          <a:p>
            <a:r>
              <a:rPr lang="en-US" dirty="0"/>
              <a:t>	* Mature industry, Trustee favors accepting offer</a:t>
            </a:r>
          </a:p>
          <a:p>
            <a:r>
              <a:rPr lang="en-US" dirty="0"/>
              <a:t>	* Independent BoD and Officers reject offer, BIGCO has 		history of consolidation, closings, staff reductions</a:t>
            </a:r>
          </a:p>
          <a:p>
            <a:r>
              <a:rPr lang="en-US" dirty="0"/>
              <a:t>	* Issue: Conflict between Trustee and </a:t>
            </a:r>
            <a:r>
              <a:rPr lang="en-US" dirty="0" err="1"/>
              <a:t>BoD</a:t>
            </a:r>
            <a:r>
              <a:rPr lang="en-US" dirty="0"/>
              <a:t>/Officers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BE449-017C-AF78-6CB1-988849FECC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Challenging Issues #3</a:t>
            </a:r>
          </a:p>
        </p:txBody>
      </p:sp>
    </p:spTree>
    <p:extLst>
      <p:ext uri="{BB962C8B-B14F-4D97-AF65-F5344CB8AC3E}">
        <p14:creationId xmlns:p14="http://schemas.microsoft.com/office/powerpoint/2010/main" val="354287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62D53E-C649-BFBE-464B-1DF9979DC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Shareholders</a:t>
            </a:r>
          </a:p>
          <a:p>
            <a:r>
              <a:rPr lang="en-US" dirty="0"/>
              <a:t>	*C and S Corporations: Individuals, Entities, ESOT (Trust)</a:t>
            </a:r>
          </a:p>
          <a:p>
            <a:r>
              <a:rPr lang="en-US" dirty="0"/>
              <a:t>	*Focus on 100% ESOP – “Trustee”</a:t>
            </a:r>
          </a:p>
          <a:p>
            <a:r>
              <a:rPr lang="en-US" dirty="0"/>
              <a:t>Directors</a:t>
            </a:r>
          </a:p>
          <a:p>
            <a:r>
              <a:rPr lang="en-US" dirty="0"/>
              <a:t>	*Inside, Independent Outside (Elected by Shareholders)</a:t>
            </a:r>
          </a:p>
          <a:p>
            <a:r>
              <a:rPr lang="en-US" dirty="0"/>
              <a:t>Officers</a:t>
            </a:r>
          </a:p>
          <a:p>
            <a:r>
              <a:rPr lang="en-US" dirty="0"/>
              <a:t>	*Appointed by the Directors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BC270-C35D-FB2B-EF87-6DC9848B3F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ESOP COMPANY “PLAYERS”</a:t>
            </a:r>
          </a:p>
        </p:txBody>
      </p:sp>
    </p:spTree>
    <p:extLst>
      <p:ext uri="{BB962C8B-B14F-4D97-AF65-F5344CB8AC3E}">
        <p14:creationId xmlns:p14="http://schemas.microsoft.com/office/powerpoint/2010/main" val="797615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DDB49-7F24-AD21-F8A3-D52DB108D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4D5436-3EBD-D928-E5EE-1D11C4CA9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Shareholders (S/H)</a:t>
            </a:r>
          </a:p>
          <a:p>
            <a:r>
              <a:rPr lang="en-US" dirty="0"/>
              <a:t>	C Corporations: Few restrictions on shareholders</a:t>
            </a:r>
          </a:p>
          <a:p>
            <a:r>
              <a:rPr lang="en-US" dirty="0"/>
              <a:t>		* Notable: Individual S/H may be eligible for IRC 				Section 1042 tax preference transaction</a:t>
            </a:r>
          </a:p>
          <a:p>
            <a:r>
              <a:rPr lang="en-US" dirty="0"/>
              <a:t>	S Corporations: </a:t>
            </a:r>
          </a:p>
          <a:p>
            <a:r>
              <a:rPr lang="en-US" dirty="0"/>
              <a:t>		* Some restrictions</a:t>
            </a:r>
          </a:p>
          <a:p>
            <a:r>
              <a:rPr lang="en-US" dirty="0"/>
              <a:t>		* Often there is a 100% S corporation ESOT</a:t>
            </a:r>
          </a:p>
          <a:p>
            <a:r>
              <a:rPr lang="en-US" dirty="0"/>
              <a:t>		* In 100% ESOT – Trustee votes all the stock </a:t>
            </a:r>
          </a:p>
          <a:p>
            <a:r>
              <a:rPr lang="en-US" dirty="0"/>
              <a:t>	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ADFA2-D559-F8FD-7DA0-D4AA7F9F72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 &amp; S Corporation Shareholders</a:t>
            </a:r>
          </a:p>
        </p:txBody>
      </p:sp>
    </p:spTree>
    <p:extLst>
      <p:ext uri="{BB962C8B-B14F-4D97-AF65-F5344CB8AC3E}">
        <p14:creationId xmlns:p14="http://schemas.microsoft.com/office/powerpoint/2010/main" val="166386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C8E4A-9D19-7EB3-9207-D8A930FA6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56793B-570C-2CB9-46DA-61E854DD9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Shareholders</a:t>
            </a:r>
          </a:p>
          <a:p>
            <a:r>
              <a:rPr lang="en-US" dirty="0"/>
              <a:t>	Tax incentives tilt most S Corporations to 100% ESOT</a:t>
            </a:r>
          </a:p>
          <a:p>
            <a:r>
              <a:rPr lang="en-US" dirty="0"/>
              <a:t>		* 100% ESOT – Trust owns all of the stock </a:t>
            </a:r>
          </a:p>
          <a:p>
            <a:r>
              <a:rPr lang="en-US" dirty="0"/>
              <a:t>		* Few restrictions on who may be the Trustee  </a:t>
            </a:r>
          </a:p>
          <a:p>
            <a:r>
              <a:rPr lang="en-US" dirty="0"/>
              <a:t>		* Best practice have Independent Trustee, assumes 				fiduciary responsibility/liability</a:t>
            </a:r>
          </a:p>
          <a:p>
            <a:r>
              <a:rPr lang="en-US" dirty="0"/>
              <a:t>			* </a:t>
            </a:r>
            <a:r>
              <a:rPr lang="en-US" sz="2800" dirty="0"/>
              <a:t>Outside Independent Trustee</a:t>
            </a:r>
          </a:p>
          <a:p>
            <a:r>
              <a:rPr lang="en-US" sz="2800" dirty="0"/>
              <a:t>			* Outside Directed Trustee</a:t>
            </a:r>
          </a:p>
          <a:p>
            <a:r>
              <a:rPr lang="en-US" sz="2800" dirty="0"/>
              <a:t>			* Internal Trustee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700C38-F659-6D60-677A-0F622D5BD9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 (ESOP)</a:t>
            </a:r>
          </a:p>
        </p:txBody>
      </p:sp>
    </p:spTree>
    <p:extLst>
      <p:ext uri="{BB962C8B-B14F-4D97-AF65-F5344CB8AC3E}">
        <p14:creationId xmlns:p14="http://schemas.microsoft.com/office/powerpoint/2010/main" val="221300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64DD04-D07F-B168-E7CC-17FCA135B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E04229-66AA-D5B8-8D4B-A604CA412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Trustee (assume Independent Trustee)</a:t>
            </a:r>
          </a:p>
          <a:p>
            <a:r>
              <a:rPr lang="en-US" dirty="0"/>
              <a:t>	Major responsibilities</a:t>
            </a:r>
          </a:p>
          <a:p>
            <a:r>
              <a:rPr lang="en-US" dirty="0"/>
              <a:t>		* Votes stock - Appoints/Elects the Board</a:t>
            </a:r>
          </a:p>
          <a:p>
            <a:r>
              <a:rPr lang="en-US" dirty="0"/>
              <a:t>		* Custodian of ESOT Assets </a:t>
            </a:r>
          </a:p>
          <a:p>
            <a:r>
              <a:rPr lang="en-US" dirty="0"/>
              <a:t>		* Determines annual stock valuation  </a:t>
            </a:r>
          </a:p>
          <a:p>
            <a:r>
              <a:rPr lang="en-US" dirty="0"/>
              <a:t>		* Ensure ERISA compliance</a:t>
            </a:r>
          </a:p>
          <a:p>
            <a:r>
              <a:rPr lang="en-US" dirty="0"/>
              <a:t>		* Monitor Board of Directors</a:t>
            </a:r>
          </a:p>
          <a:p>
            <a:r>
              <a:rPr lang="en-US" dirty="0"/>
              <a:t>		* Other</a:t>
            </a:r>
          </a:p>
          <a:p>
            <a:r>
              <a:rPr lang="en-US" dirty="0"/>
              <a:t>		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CBE26-AC89-640F-D456-35F92C8E9D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</a:t>
            </a:r>
          </a:p>
        </p:txBody>
      </p:sp>
    </p:spTree>
    <p:extLst>
      <p:ext uri="{BB962C8B-B14F-4D97-AF65-F5344CB8AC3E}">
        <p14:creationId xmlns:p14="http://schemas.microsoft.com/office/powerpoint/2010/main" val="287443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D7CFA0-4D73-7170-D0C7-CE3A04461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322F52-777D-ECF2-9C97-FA299DD24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Board of Directors (BoD)</a:t>
            </a:r>
          </a:p>
          <a:p>
            <a:r>
              <a:rPr lang="en-US" dirty="0"/>
              <a:t>	Candidates: Inside and Independent Outside Directors</a:t>
            </a:r>
          </a:p>
          <a:p>
            <a:r>
              <a:rPr lang="en-US" dirty="0"/>
              <a:t>		* Longer term the BoD rules with duties to 						evaluate Trustee, Directors and Officers</a:t>
            </a:r>
          </a:p>
          <a:p>
            <a:r>
              <a:rPr lang="en-US" dirty="0"/>
              <a:t>		* Issue with 100% ESOT = Control</a:t>
            </a:r>
          </a:p>
          <a:p>
            <a:r>
              <a:rPr lang="en-US" dirty="0"/>
              <a:t>		* Newer ESOTs = Majority of BoD often Independent 			Outside Directors  </a:t>
            </a:r>
          </a:p>
          <a:p>
            <a:r>
              <a:rPr lang="en-US" dirty="0"/>
              <a:t>		* Many BoDs have an odd number to break ties		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5EF8F-8BCC-4054-37B0-99164F91C6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</a:t>
            </a:r>
          </a:p>
        </p:txBody>
      </p:sp>
    </p:spTree>
    <p:extLst>
      <p:ext uri="{BB962C8B-B14F-4D97-AF65-F5344CB8AC3E}">
        <p14:creationId xmlns:p14="http://schemas.microsoft.com/office/powerpoint/2010/main" val="247504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2AA8E-122F-880B-06F0-F06CC7F1A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D28BC0-58E5-D8EC-71D4-12321D82B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Board of Directors (BoD)</a:t>
            </a:r>
          </a:p>
          <a:p>
            <a:r>
              <a:rPr lang="en-US" dirty="0"/>
              <a:t>	Candidates: Inside Directors</a:t>
            </a:r>
          </a:p>
          <a:p>
            <a:r>
              <a:rPr lang="en-US" dirty="0"/>
              <a:t>		* Selling Shareholders often if seller financing  </a:t>
            </a:r>
          </a:p>
          <a:p>
            <a:r>
              <a:rPr lang="en-US" dirty="0"/>
              <a:t>		* Officers: CEO, President, CFO</a:t>
            </a:r>
          </a:p>
          <a:p>
            <a:r>
              <a:rPr lang="en-US" dirty="0"/>
              <a:t>	Candidates: Outside Independent Directors</a:t>
            </a:r>
          </a:p>
          <a:p>
            <a:r>
              <a:rPr lang="en-US" dirty="0"/>
              <a:t>		* Former or current ESOP Company Officers</a:t>
            </a:r>
          </a:p>
          <a:p>
            <a:r>
              <a:rPr lang="en-US" dirty="0"/>
              <a:t>		* Former Company Owners selling to an ESOP</a:t>
            </a:r>
          </a:p>
          <a:p>
            <a:r>
              <a:rPr lang="en-US" dirty="0"/>
              <a:t>		* Check available Director candidate directories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73255-7373-D0AA-ADFB-FF863A6D8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</a:t>
            </a:r>
          </a:p>
        </p:txBody>
      </p:sp>
    </p:spTree>
    <p:extLst>
      <p:ext uri="{BB962C8B-B14F-4D97-AF65-F5344CB8AC3E}">
        <p14:creationId xmlns:p14="http://schemas.microsoft.com/office/powerpoint/2010/main" val="3838134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E67356-726C-BDFF-A723-2919FC5B3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63CD06-ABF2-2CE8-C0B5-593060836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Board of Directors (BoD)</a:t>
            </a:r>
          </a:p>
          <a:p>
            <a:r>
              <a:rPr lang="en-US" dirty="0"/>
              <a:t>	Major Responsibilities</a:t>
            </a:r>
          </a:p>
          <a:p>
            <a:r>
              <a:rPr lang="en-US" dirty="0"/>
              <a:t>		* Duty of Loyalty</a:t>
            </a:r>
          </a:p>
          <a:p>
            <a:r>
              <a:rPr lang="en-US" dirty="0"/>
              <a:t>		* Duty of Care</a:t>
            </a:r>
          </a:p>
          <a:p>
            <a:r>
              <a:rPr lang="en-US" dirty="0"/>
              <a:t>		* Business Judgement Rule</a:t>
            </a:r>
          </a:p>
          <a:p>
            <a:r>
              <a:rPr lang="en-US" dirty="0"/>
              <a:t>			* </a:t>
            </a:r>
            <a:r>
              <a:rPr lang="en-US" sz="2400" dirty="0"/>
              <a:t>Typically an important attribute if Director acts in good faith, is 			     reasonably prudent and acts is best interests of Company</a:t>
            </a:r>
          </a:p>
          <a:p>
            <a:r>
              <a:rPr lang="en-US" sz="2400" dirty="0"/>
              <a:t>			 *  Courts will not typically review </a:t>
            </a:r>
            <a:r>
              <a:rPr lang="en-US" sz="2400" dirty="0" err="1"/>
              <a:t>BoD</a:t>
            </a:r>
            <a:r>
              <a:rPr lang="en-US" sz="2400" dirty="0"/>
              <a:t> decisions if above applies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1EEE9-4B5D-ADAE-C11C-2991D0EEE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</a:t>
            </a:r>
          </a:p>
        </p:txBody>
      </p:sp>
    </p:spTree>
    <p:extLst>
      <p:ext uri="{BB962C8B-B14F-4D97-AF65-F5344CB8AC3E}">
        <p14:creationId xmlns:p14="http://schemas.microsoft.com/office/powerpoint/2010/main" val="253840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B8992-A315-B1AD-181F-984F92DE11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555FD1-9329-23C6-19DD-59EA9D33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Corporation Board of Directors (BoD)</a:t>
            </a:r>
          </a:p>
          <a:p>
            <a:r>
              <a:rPr lang="en-US" dirty="0"/>
              <a:t>	Major Duties</a:t>
            </a:r>
          </a:p>
          <a:p>
            <a:r>
              <a:rPr lang="en-US" dirty="0"/>
              <a:t>		* Set corporate strategy</a:t>
            </a:r>
          </a:p>
          <a:p>
            <a:r>
              <a:rPr lang="en-US" dirty="0"/>
              <a:t>		* Appoint Officers, Evaluate CEO/President</a:t>
            </a:r>
          </a:p>
          <a:p>
            <a:r>
              <a:rPr lang="en-US" dirty="0"/>
              <a:t>		* Grow shareholder value</a:t>
            </a:r>
          </a:p>
          <a:p>
            <a:r>
              <a:rPr lang="en-US" dirty="0"/>
              <a:t>		* Monitor Trustee</a:t>
            </a:r>
          </a:p>
          <a:p>
            <a:r>
              <a:rPr lang="en-US" dirty="0"/>
              <a:t>		* Facilitate succession planning</a:t>
            </a:r>
          </a:p>
          <a:p>
            <a:r>
              <a:rPr lang="en-US" dirty="0"/>
              <a:t>		* Other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ECF46-8ABC-890C-A21A-C162FF76B66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 Corporation – 100% ESOT</a:t>
            </a:r>
          </a:p>
        </p:txBody>
      </p:sp>
    </p:spTree>
    <p:extLst>
      <p:ext uri="{BB962C8B-B14F-4D97-AF65-F5344CB8AC3E}">
        <p14:creationId xmlns:p14="http://schemas.microsoft.com/office/powerpoint/2010/main" val="223549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874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Avenir LT Std 45 Book</vt:lpstr>
      <vt:lpstr>Avenir LT Std 55 Roman</vt:lpstr>
      <vt:lpstr>Avenir LT Std 65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Fall Forum PPT Templates</dc:title>
  <dc:creator>Megan Bonwell</dc:creator>
  <cp:lastModifiedBy>kponce</cp:lastModifiedBy>
  <cp:revision>19</cp:revision>
  <cp:lastPrinted>2024-03-04T18:26:35Z</cp:lastPrinted>
  <dcterms:created xsi:type="dcterms:W3CDTF">2006-08-16T00:00:00Z</dcterms:created>
  <dcterms:modified xsi:type="dcterms:W3CDTF">2024-05-28T13:33:18Z</dcterms:modified>
  <dc:identifier>DAEjdhjYMGM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-155720464</vt:i4>
  </property>
  <property fmtid="{D5CDD505-2E9C-101B-9397-08002B2CF9AE}" pid="3" name="_NewReviewCycle">
    <vt:lpwstr/>
  </property>
  <property fmtid="{D5CDD505-2E9C-101B-9397-08002B2CF9AE}" pid="4" name="_EmailSubject">
    <vt:lpwstr>Presentations for website</vt:lpwstr>
  </property>
  <property fmtid="{D5CDD505-2E9C-101B-9397-08002B2CF9AE}" pid="5" name="_AuthorEmail">
    <vt:lpwstr>Kelly.Ponce@ti-trust.com</vt:lpwstr>
  </property>
  <property fmtid="{D5CDD505-2E9C-101B-9397-08002B2CF9AE}" pid="6" name="_AuthorEmailDisplayName">
    <vt:lpwstr>Kelly Ponce</vt:lpwstr>
  </property>
</Properties>
</file>