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8" r:id="rId5"/>
    <p:sldId id="278" r:id="rId6"/>
    <p:sldId id="308" r:id="rId7"/>
    <p:sldId id="309" r:id="rId8"/>
    <p:sldId id="312" r:id="rId9"/>
    <p:sldId id="331" r:id="rId10"/>
    <p:sldId id="314" r:id="rId11"/>
    <p:sldId id="310" r:id="rId12"/>
    <p:sldId id="313" r:id="rId13"/>
    <p:sldId id="311" r:id="rId14"/>
    <p:sldId id="315" r:id="rId15"/>
    <p:sldId id="317" r:id="rId16"/>
    <p:sldId id="318" r:id="rId17"/>
    <p:sldId id="320" r:id="rId18"/>
    <p:sldId id="282" r:id="rId19"/>
    <p:sldId id="286" r:id="rId20"/>
    <p:sldId id="289" r:id="rId21"/>
    <p:sldId id="322" r:id="rId22"/>
    <p:sldId id="323" r:id="rId23"/>
    <p:sldId id="332" r:id="rId24"/>
    <p:sldId id="325" r:id="rId25"/>
    <p:sldId id="326" r:id="rId26"/>
    <p:sldId id="327" r:id="rId27"/>
    <p:sldId id="334" r:id="rId28"/>
    <p:sldId id="335" r:id="rId29"/>
    <p:sldId id="333" r:id="rId30"/>
    <p:sldId id="304" r:id="rId31"/>
    <p:sldId id="336" r:id="rId32"/>
    <p:sldId id="33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la" initials="L" lastIdx="2" clrIdx="0"/>
  <p:cmAuthor id="2" name="Radogna, Patrice" initials="RP" lastIdx="5" clrIdx="1">
    <p:extLst>
      <p:ext uri="{19B8F6BF-5375-455C-9EA6-DF929625EA0E}">
        <p15:presenceInfo xmlns:p15="http://schemas.microsoft.com/office/powerpoint/2012/main" userId="Radogna, Patr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A6A"/>
    <a:srgbClr val="562A69"/>
    <a:srgbClr val="F36221"/>
    <a:srgbClr val="7E2779"/>
    <a:srgbClr val="019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42F42-2F50-46A5-AAA9-D18D9212CA6A}" v="2" dt="2022-04-25T18:04:27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4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01T09:55:40.111" idx="5">
    <p:pos x="10" y="10"/>
    <p:text>Tabitha -  do you want one slide to state your overall role of drafting the transaction documents to effectuate a sale?   And the below could be a 2nd slide of the items that are considered and negotiated in a typical ESOP Tx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E4751-6CA4-415D-8BDC-B1DAFE8A65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24EEEE-0CBF-4E6C-88DA-F70826870B15}">
      <dgm:prSet phldrT="[Text]" custT="1"/>
      <dgm:spPr/>
      <dgm:t>
        <a:bodyPr/>
        <a:lstStyle/>
        <a:p>
          <a:r>
            <a:rPr lang="en-US" sz="3200" dirty="0" smtClean="0"/>
            <a:t>Shareholders</a:t>
          </a:r>
          <a:endParaRPr lang="en-US" sz="3200" dirty="0"/>
        </a:p>
      </dgm:t>
    </dgm:pt>
    <dgm:pt modelId="{66B3F971-C026-4287-8B8B-9063DD5F24E0}" type="parTrans" cxnId="{D5081A15-E658-4B47-9B42-FEE1C50F0854}">
      <dgm:prSet/>
      <dgm:spPr/>
      <dgm:t>
        <a:bodyPr/>
        <a:lstStyle/>
        <a:p>
          <a:endParaRPr lang="en-US"/>
        </a:p>
      </dgm:t>
    </dgm:pt>
    <dgm:pt modelId="{10871D9E-1107-4F8C-B4C6-96E7F4DC77DF}" type="sibTrans" cxnId="{D5081A15-E658-4B47-9B42-FEE1C50F0854}">
      <dgm:prSet/>
      <dgm:spPr/>
      <dgm:t>
        <a:bodyPr/>
        <a:lstStyle/>
        <a:p>
          <a:endParaRPr lang="en-US"/>
        </a:p>
      </dgm:t>
    </dgm:pt>
    <dgm:pt modelId="{91F45056-6316-445D-B9CF-A7A39BA8E656}" type="asst">
      <dgm:prSet phldrT="[Text]" custT="1"/>
      <dgm:spPr/>
      <dgm:t>
        <a:bodyPr/>
        <a:lstStyle/>
        <a:p>
          <a:r>
            <a:rPr lang="en-US" sz="4200" dirty="0" smtClean="0"/>
            <a:t>Company</a:t>
          </a:r>
          <a:endParaRPr lang="en-US" sz="4200" dirty="0"/>
        </a:p>
      </dgm:t>
    </dgm:pt>
    <dgm:pt modelId="{7D6DC7D7-4101-4E17-8C5F-44B102CDC186}" type="parTrans" cxnId="{91E77AFA-168B-4408-BDEC-2779646C05EF}">
      <dgm:prSet/>
      <dgm:spPr/>
      <dgm:t>
        <a:bodyPr/>
        <a:lstStyle/>
        <a:p>
          <a:endParaRPr lang="en-US"/>
        </a:p>
      </dgm:t>
    </dgm:pt>
    <dgm:pt modelId="{C1F12056-D299-432D-B512-3B28A5F3FDB9}" type="sibTrans" cxnId="{91E77AFA-168B-4408-BDEC-2779646C05EF}">
      <dgm:prSet/>
      <dgm:spPr/>
      <dgm:t>
        <a:bodyPr/>
        <a:lstStyle/>
        <a:p>
          <a:endParaRPr lang="en-US"/>
        </a:p>
      </dgm:t>
    </dgm:pt>
    <dgm:pt modelId="{1BF6AACA-08B9-4B23-B4C8-0B2D9507D49B}" type="pres">
      <dgm:prSet presAssocID="{9A6E4751-6CA4-415D-8BDC-B1DAFE8A65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202511-282A-4DC9-8898-893AD56649DA}" type="pres">
      <dgm:prSet presAssocID="{6124EEEE-0CBF-4E6C-88DA-F70826870B15}" presName="hierRoot1" presStyleCnt="0">
        <dgm:presLayoutVars>
          <dgm:hierBranch val="init"/>
        </dgm:presLayoutVars>
      </dgm:prSet>
      <dgm:spPr/>
    </dgm:pt>
    <dgm:pt modelId="{1BECC2FD-E697-4116-99ED-C0258BCAB867}" type="pres">
      <dgm:prSet presAssocID="{6124EEEE-0CBF-4E6C-88DA-F70826870B15}" presName="rootComposite1" presStyleCnt="0"/>
      <dgm:spPr/>
    </dgm:pt>
    <dgm:pt modelId="{270BC7A2-9519-4129-BA79-70BC29BBCE8C}" type="pres">
      <dgm:prSet presAssocID="{6124EEEE-0CBF-4E6C-88DA-F70826870B15}" presName="rootText1" presStyleLbl="node0" presStyleIdx="0" presStyleCnt="1" custScaleX="90162" custScaleY="63773" custLinFactNeighborX="-74097" custLinFactNeighborY="-8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51EC24-7AC8-4658-BF3E-254B2449D61D}" type="pres">
      <dgm:prSet presAssocID="{6124EEEE-0CBF-4E6C-88DA-F70826870B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CF329FA-8A41-48DD-AC47-29C483BB05D5}" type="pres">
      <dgm:prSet presAssocID="{6124EEEE-0CBF-4E6C-88DA-F70826870B15}" presName="hierChild2" presStyleCnt="0"/>
      <dgm:spPr/>
    </dgm:pt>
    <dgm:pt modelId="{BF047BE8-60A1-4F85-8DB1-0C0C64F4FABD}" type="pres">
      <dgm:prSet presAssocID="{6124EEEE-0CBF-4E6C-88DA-F70826870B15}" presName="hierChild3" presStyleCnt="0"/>
      <dgm:spPr/>
    </dgm:pt>
    <dgm:pt modelId="{83C49DBE-F73E-4594-A306-0498F9782D31}" type="pres">
      <dgm:prSet presAssocID="{7D6DC7D7-4101-4E17-8C5F-44B102CDC186}" presName="Name111" presStyleLbl="parChTrans1D2" presStyleIdx="0" presStyleCnt="1"/>
      <dgm:spPr/>
      <dgm:t>
        <a:bodyPr/>
        <a:lstStyle/>
        <a:p>
          <a:endParaRPr lang="en-US"/>
        </a:p>
      </dgm:t>
    </dgm:pt>
    <dgm:pt modelId="{385D0A62-7A5A-4D17-B0A1-74D4C4BBA420}" type="pres">
      <dgm:prSet presAssocID="{91F45056-6316-445D-B9CF-A7A39BA8E656}" presName="hierRoot3" presStyleCnt="0">
        <dgm:presLayoutVars>
          <dgm:hierBranch val="init"/>
        </dgm:presLayoutVars>
      </dgm:prSet>
      <dgm:spPr/>
    </dgm:pt>
    <dgm:pt modelId="{6150C917-D9EF-4641-8ACD-9954C09EA36A}" type="pres">
      <dgm:prSet presAssocID="{91F45056-6316-445D-B9CF-A7A39BA8E656}" presName="rootComposite3" presStyleCnt="0"/>
      <dgm:spPr/>
    </dgm:pt>
    <dgm:pt modelId="{B9B13E20-9DA6-49FB-85C0-E2402DB184E9}" type="pres">
      <dgm:prSet presAssocID="{91F45056-6316-445D-B9CF-A7A39BA8E656}" presName="rootText3" presStyleLbl="asst1" presStyleIdx="0" presStyleCnt="1" custScaleX="73784" custScaleY="41457" custLinFactNeighborX="59513" custLinFactNeighborY="-1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F795E7-43AE-49C1-9B59-0850DFF1DB38}" type="pres">
      <dgm:prSet presAssocID="{91F45056-6316-445D-B9CF-A7A39BA8E656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59C4D0A-67D6-412F-BF27-2EE44F1A07C8}" type="pres">
      <dgm:prSet presAssocID="{91F45056-6316-445D-B9CF-A7A39BA8E656}" presName="hierChild6" presStyleCnt="0"/>
      <dgm:spPr/>
    </dgm:pt>
    <dgm:pt modelId="{CB20D3D2-1B3B-4D1C-96EE-399BCA105454}" type="pres">
      <dgm:prSet presAssocID="{91F45056-6316-445D-B9CF-A7A39BA8E656}" presName="hierChild7" presStyleCnt="0"/>
      <dgm:spPr/>
    </dgm:pt>
  </dgm:ptLst>
  <dgm:cxnLst>
    <dgm:cxn modelId="{75B28517-FD2B-44E0-845C-87945BF4C3C6}" type="presOf" srcId="{7D6DC7D7-4101-4E17-8C5F-44B102CDC186}" destId="{83C49DBE-F73E-4594-A306-0498F9782D31}" srcOrd="0" destOrd="0" presId="urn:microsoft.com/office/officeart/2005/8/layout/orgChart1"/>
    <dgm:cxn modelId="{3B0492CA-8236-46D6-95FC-5185CADC4AD1}" type="presOf" srcId="{91F45056-6316-445D-B9CF-A7A39BA8E656}" destId="{B9B13E20-9DA6-49FB-85C0-E2402DB184E9}" srcOrd="0" destOrd="0" presId="urn:microsoft.com/office/officeart/2005/8/layout/orgChart1"/>
    <dgm:cxn modelId="{D5081A15-E658-4B47-9B42-FEE1C50F0854}" srcId="{9A6E4751-6CA4-415D-8BDC-B1DAFE8A655D}" destId="{6124EEEE-0CBF-4E6C-88DA-F70826870B15}" srcOrd="0" destOrd="0" parTransId="{66B3F971-C026-4287-8B8B-9063DD5F24E0}" sibTransId="{10871D9E-1107-4F8C-B4C6-96E7F4DC77DF}"/>
    <dgm:cxn modelId="{C3F4B368-88BD-4A75-BD86-9D4D1269F3A1}" type="presOf" srcId="{91F45056-6316-445D-B9CF-A7A39BA8E656}" destId="{D4F795E7-43AE-49C1-9B59-0850DFF1DB38}" srcOrd="1" destOrd="0" presId="urn:microsoft.com/office/officeart/2005/8/layout/orgChart1"/>
    <dgm:cxn modelId="{5E94B0EB-98AF-43EA-A052-D2FAC1F24AD9}" type="presOf" srcId="{6124EEEE-0CBF-4E6C-88DA-F70826870B15}" destId="{4C51EC24-7AC8-4658-BF3E-254B2449D61D}" srcOrd="1" destOrd="0" presId="urn:microsoft.com/office/officeart/2005/8/layout/orgChart1"/>
    <dgm:cxn modelId="{91E77AFA-168B-4408-BDEC-2779646C05EF}" srcId="{6124EEEE-0CBF-4E6C-88DA-F70826870B15}" destId="{91F45056-6316-445D-B9CF-A7A39BA8E656}" srcOrd="0" destOrd="0" parTransId="{7D6DC7D7-4101-4E17-8C5F-44B102CDC186}" sibTransId="{C1F12056-D299-432D-B512-3B28A5F3FDB9}"/>
    <dgm:cxn modelId="{4E4CD762-2EB4-437A-A2C8-B445D3D510A1}" type="presOf" srcId="{6124EEEE-0CBF-4E6C-88DA-F70826870B15}" destId="{270BC7A2-9519-4129-BA79-70BC29BBCE8C}" srcOrd="0" destOrd="0" presId="urn:microsoft.com/office/officeart/2005/8/layout/orgChart1"/>
    <dgm:cxn modelId="{219DE051-B15B-4048-AFCA-686D3DF0DC31}" type="presOf" srcId="{9A6E4751-6CA4-415D-8BDC-B1DAFE8A655D}" destId="{1BF6AACA-08B9-4B23-B4C8-0B2D9507D49B}" srcOrd="0" destOrd="0" presId="urn:microsoft.com/office/officeart/2005/8/layout/orgChart1"/>
    <dgm:cxn modelId="{A127E87C-C10D-4BE7-89AB-2D99C417B361}" type="presParOf" srcId="{1BF6AACA-08B9-4B23-B4C8-0B2D9507D49B}" destId="{1F202511-282A-4DC9-8898-893AD56649DA}" srcOrd="0" destOrd="0" presId="urn:microsoft.com/office/officeart/2005/8/layout/orgChart1"/>
    <dgm:cxn modelId="{E11D707D-E339-4B05-ACB2-2C94A201F57F}" type="presParOf" srcId="{1F202511-282A-4DC9-8898-893AD56649DA}" destId="{1BECC2FD-E697-4116-99ED-C0258BCAB867}" srcOrd="0" destOrd="0" presId="urn:microsoft.com/office/officeart/2005/8/layout/orgChart1"/>
    <dgm:cxn modelId="{B8DC646A-DF3D-4C12-92F9-92EDF547CEC5}" type="presParOf" srcId="{1BECC2FD-E697-4116-99ED-C0258BCAB867}" destId="{270BC7A2-9519-4129-BA79-70BC29BBCE8C}" srcOrd="0" destOrd="0" presId="urn:microsoft.com/office/officeart/2005/8/layout/orgChart1"/>
    <dgm:cxn modelId="{A7CFB5C7-346A-48FF-A0E2-FAF5E0ED2119}" type="presParOf" srcId="{1BECC2FD-E697-4116-99ED-C0258BCAB867}" destId="{4C51EC24-7AC8-4658-BF3E-254B2449D61D}" srcOrd="1" destOrd="0" presId="urn:microsoft.com/office/officeart/2005/8/layout/orgChart1"/>
    <dgm:cxn modelId="{61B3EFCD-2416-49ED-92C8-6B3381C8E3E0}" type="presParOf" srcId="{1F202511-282A-4DC9-8898-893AD56649DA}" destId="{1CF329FA-8A41-48DD-AC47-29C483BB05D5}" srcOrd="1" destOrd="0" presId="urn:microsoft.com/office/officeart/2005/8/layout/orgChart1"/>
    <dgm:cxn modelId="{7F246E4F-8B96-46A2-A2A7-9236E8785648}" type="presParOf" srcId="{1F202511-282A-4DC9-8898-893AD56649DA}" destId="{BF047BE8-60A1-4F85-8DB1-0C0C64F4FABD}" srcOrd="2" destOrd="0" presId="urn:microsoft.com/office/officeart/2005/8/layout/orgChart1"/>
    <dgm:cxn modelId="{01666A08-468F-4825-BB3B-CF900028A3EA}" type="presParOf" srcId="{BF047BE8-60A1-4F85-8DB1-0C0C64F4FABD}" destId="{83C49DBE-F73E-4594-A306-0498F9782D31}" srcOrd="0" destOrd="0" presId="urn:microsoft.com/office/officeart/2005/8/layout/orgChart1"/>
    <dgm:cxn modelId="{199D19EC-5A53-4202-9957-78EB01044379}" type="presParOf" srcId="{BF047BE8-60A1-4F85-8DB1-0C0C64F4FABD}" destId="{385D0A62-7A5A-4D17-B0A1-74D4C4BBA420}" srcOrd="1" destOrd="0" presId="urn:microsoft.com/office/officeart/2005/8/layout/orgChart1"/>
    <dgm:cxn modelId="{A3AA9AAC-6A35-4989-AD9F-E1F5430EB0ED}" type="presParOf" srcId="{385D0A62-7A5A-4D17-B0A1-74D4C4BBA420}" destId="{6150C917-D9EF-4641-8ACD-9954C09EA36A}" srcOrd="0" destOrd="0" presId="urn:microsoft.com/office/officeart/2005/8/layout/orgChart1"/>
    <dgm:cxn modelId="{D5A89798-9A57-43BB-BDBF-F239BD3F319F}" type="presParOf" srcId="{6150C917-D9EF-4641-8ACD-9954C09EA36A}" destId="{B9B13E20-9DA6-49FB-85C0-E2402DB184E9}" srcOrd="0" destOrd="0" presId="urn:microsoft.com/office/officeart/2005/8/layout/orgChart1"/>
    <dgm:cxn modelId="{C8A23041-1418-4C8B-B098-7B04D4A7FB05}" type="presParOf" srcId="{6150C917-D9EF-4641-8ACD-9954C09EA36A}" destId="{D4F795E7-43AE-49C1-9B59-0850DFF1DB38}" srcOrd="1" destOrd="0" presId="urn:microsoft.com/office/officeart/2005/8/layout/orgChart1"/>
    <dgm:cxn modelId="{B2F753BF-25C5-4020-B59C-2BCB1EFA7E5E}" type="presParOf" srcId="{385D0A62-7A5A-4D17-B0A1-74D4C4BBA420}" destId="{F59C4D0A-67D6-412F-BF27-2EE44F1A07C8}" srcOrd="1" destOrd="0" presId="urn:microsoft.com/office/officeart/2005/8/layout/orgChart1"/>
    <dgm:cxn modelId="{344FB5A8-0690-4294-8D61-CC5FE2D32917}" type="presParOf" srcId="{385D0A62-7A5A-4D17-B0A1-74D4C4BBA420}" destId="{CB20D3D2-1B3B-4D1C-96EE-399BCA1054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E90E2-F37E-4FB3-9065-A7FBD7D4E5E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F0D0C-D248-4671-81B0-BD8B44808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5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1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0" y="4343400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3A4A6A"/>
                </a:solidFill>
              </a:rPr>
              <a:t>PRESENTATION TITLE</a:t>
            </a:r>
          </a:p>
          <a:p>
            <a:pPr algn="ctr"/>
            <a:endParaRPr lang="en-US" sz="1000" dirty="0">
              <a:solidFill>
                <a:srgbClr val="3A4A6A"/>
              </a:solidFill>
            </a:endParaRPr>
          </a:p>
          <a:p>
            <a:pPr algn="ctr"/>
            <a:r>
              <a:rPr lang="en-US" dirty="0">
                <a:solidFill>
                  <a:srgbClr val="3A4A6A"/>
                </a:solidFill>
              </a:rPr>
              <a:t>Speaker Name 1</a:t>
            </a:r>
          </a:p>
          <a:p>
            <a:pPr algn="ctr"/>
            <a:r>
              <a:rPr lang="en-US" dirty="0">
                <a:solidFill>
                  <a:srgbClr val="3A4A6A"/>
                </a:solidFill>
              </a:rPr>
              <a:t>Company Name</a:t>
            </a:r>
          </a:p>
          <a:p>
            <a:pPr algn="ctr"/>
            <a:endParaRPr lang="en-US" sz="1000" dirty="0">
              <a:solidFill>
                <a:srgbClr val="3A4A6A"/>
              </a:solidFill>
            </a:endParaRPr>
          </a:p>
          <a:p>
            <a:pPr algn="ctr"/>
            <a:r>
              <a:rPr lang="en-US" dirty="0">
                <a:solidFill>
                  <a:srgbClr val="3A4A6A"/>
                </a:solidFill>
              </a:rPr>
              <a:t>Speaker Name 2</a:t>
            </a:r>
          </a:p>
          <a:p>
            <a:pPr algn="ctr"/>
            <a:r>
              <a:rPr lang="en-US" dirty="0">
                <a:solidFill>
                  <a:srgbClr val="3A4A6A"/>
                </a:solidFill>
              </a:rPr>
              <a:t>Company Name</a:t>
            </a:r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xmlns="" id="{B55F4EAB-F865-B471-AA3B-BBCD9A4F7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0" y="-11188"/>
            <a:ext cx="12223325" cy="381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9E25B-550E-4450-A4D5-75F3FF66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78" y="824797"/>
            <a:ext cx="1154465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B3E2AA-A456-44F8-B8AB-7273EDE6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78" y="2150360"/>
            <a:ext cx="1154465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19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1DF42-5AFE-4FAB-BD6C-FD2118F3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A8B11D-894B-4732-B59C-EC34A2E77C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1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C3BB2-656B-46F8-816C-44010E9D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5ECDF6-0271-4249-8EE1-8024A28F4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437BF3-FD77-46A3-B79A-C2B956C12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F9C301-411D-4C72-8478-692AFEEF3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C14073-DECC-456D-B160-44249BDF7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D704D8-A23C-4746-883B-F459DB07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B664-FE31-4ECD-BD4A-2C4B0C2A5379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91C629-AD0A-45EB-8BF1-1B4AE05E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Annual Employee Ownership Conference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4C5D6CB-6CFB-4E10-BABB-735313A8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536C7-9973-4006-BB8B-4AB5D10E6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CC7080-E87B-4599-9AFF-57BD3F0C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826598"/>
            <a:ext cx="11656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99FDB6-1E55-456F-BDA8-7D928ED00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071" y="2150360"/>
            <a:ext cx="116849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BF594E-2B58-5452-8D66-36525F48A5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0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A4A6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A4A6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A4A6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A4A6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4A6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4A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general/topic/health-plans/eris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soppartners.com/blog/bid/89198/Corporate-Governance-Duties-of-Care-Loyalty-and-Obedienc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C746EF-8279-4D45-8F21-51CEE9EB3835}"/>
              </a:ext>
            </a:extLst>
          </p:cNvPr>
          <p:cNvSpPr/>
          <p:nvPr/>
        </p:nvSpPr>
        <p:spPr>
          <a:xfrm>
            <a:off x="2917372" y="367490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ESOP Transactions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xmlns="" id="{6112D66C-5E8D-4D64-994E-BA53CA3B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15"/>
            <a:ext cx="12223325" cy="38197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08" y="5983291"/>
            <a:ext cx="1651519" cy="497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900" y="5983291"/>
            <a:ext cx="1520890" cy="493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51" y="4290228"/>
            <a:ext cx="1188622" cy="12190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8177" y="5619851"/>
            <a:ext cx="3526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Patrice Radogna, ASA, CPA,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ABAR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4319" y="5564589"/>
            <a:ext cx="695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Tabitha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Croscut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Esq.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3878" y="6040345"/>
            <a:ext cx="1497673" cy="4971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51909" y="5671013"/>
            <a:ext cx="2139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Dawn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Goestenkors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978" y="4282158"/>
            <a:ext cx="1103472" cy="12599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6900" y="4347728"/>
            <a:ext cx="1175657" cy="11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633" y="954217"/>
            <a:ext cx="11655842" cy="50882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Financial Advisor Role – Advisor to Trustee</a:t>
            </a:r>
            <a:endParaRPr lang="en-US" sz="4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6600" y="1568450"/>
            <a:ext cx="1120187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3000" dirty="0" smtClean="0"/>
          </a:p>
          <a:p>
            <a:pPr marL="342900" indent="-342900">
              <a:buAutoNum type="arabicPeriod"/>
            </a:pPr>
            <a:r>
              <a:rPr lang="en-US" sz="3000" dirty="0" smtClean="0"/>
              <a:t>Develop defensible fair market value range</a:t>
            </a:r>
          </a:p>
          <a:p>
            <a:pPr marL="342900" indent="-342900">
              <a:buAutoNum type="arabicPeriod"/>
            </a:pPr>
            <a:r>
              <a:rPr lang="en-US" sz="3000" dirty="0" smtClean="0"/>
              <a:t>Post-Transaction Cash Flow Analysis</a:t>
            </a:r>
          </a:p>
          <a:p>
            <a:pPr marL="342900" indent="-342900">
              <a:buAutoNum type="arabicPeriod"/>
            </a:pPr>
            <a:r>
              <a:rPr lang="en-US" sz="3000" dirty="0" smtClean="0"/>
              <a:t>Analyze and assist Trustee in negotiating all deal terms</a:t>
            </a:r>
          </a:p>
          <a:p>
            <a:pPr marL="342900" indent="-342900">
              <a:buAutoNum type="arabicPeriod"/>
            </a:pPr>
            <a:r>
              <a:rPr lang="en-US" sz="3000" dirty="0" smtClean="0"/>
              <a:t>Analyze the benefit to ESOP participants (ESOP loan terms)</a:t>
            </a:r>
          </a:p>
          <a:p>
            <a:pPr marL="342900" indent="-342900">
              <a:buAutoNum type="arabicPeriod"/>
            </a:pPr>
            <a:r>
              <a:rPr lang="en-US" sz="3000" dirty="0" smtClean="0"/>
              <a:t>Provide 2 key deliverables to the Trustee regarding value and the terms of the deal (to be discussed later)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361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633" y="954217"/>
            <a:ext cx="11655842" cy="50882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1.	Develop Defensible Fair Market Value Range</a:t>
            </a:r>
            <a:endParaRPr lang="en-US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2248" y="1589057"/>
            <a:ext cx="11201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Role of Financial Advisor to Trustee is to advise the Trustee on the fair market value range, so Trustee can comply with one of their most important mandates:  </a:t>
            </a:r>
            <a:r>
              <a:rPr lang="en-US" b="1" i="1" dirty="0" smtClean="0"/>
              <a:t>To Not Pay More Than Adequate Consideration………</a:t>
            </a:r>
          </a:p>
          <a:p>
            <a:endParaRPr lang="en-US" b="1" i="1" dirty="0"/>
          </a:p>
          <a:p>
            <a:r>
              <a:rPr lang="en-US" dirty="0"/>
              <a:t>DOL Proposed Regulations, defining </a:t>
            </a:r>
            <a:r>
              <a:rPr lang="en-US" i="1" dirty="0"/>
              <a:t>Adequate Consideration</a:t>
            </a:r>
            <a:r>
              <a:rPr lang="en-US" dirty="0"/>
              <a:t>, as well as IRS’s definition of </a:t>
            </a:r>
            <a:r>
              <a:rPr lang="en-US" i="1" dirty="0"/>
              <a:t>Fair Market Value </a:t>
            </a:r>
            <a:r>
              <a:rPr lang="en-US" dirty="0"/>
              <a:t>(RR 59-60) are shown below: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4210050"/>
            <a:ext cx="10452575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53" y="3329360"/>
            <a:ext cx="7291387" cy="346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8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633" y="954217"/>
            <a:ext cx="11655842" cy="50882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2.	Post Transaction Cash Flow Analysis</a:t>
            </a:r>
            <a:endParaRPr lang="en-US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2248" y="1586877"/>
            <a:ext cx="1118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Many Selling Shareholders/Companies WANT to sell to an ESOP Retirement Plan (become a ESOP owned company) – But SHOULD they? Is it sustainable?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4210050"/>
            <a:ext cx="10452575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7150" y="2584450"/>
            <a:ext cx="10534650" cy="304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2526042"/>
            <a:ext cx="111828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prepared to show Trustee the post-transaction cash flow analysis considering the deal financing terms to deem that entering into an ESOP Transaction is prudent for the ESOP Participants. ESOP is different from 3rd party side b/c ESOP relies on company to pay-off seller debt or bank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Answering the question:  Can the Company afford a leveraged buy-out transaction (in this example, assuming leverage is necessary to purchase the shares from the selling shareholders) or does the financing need to be designed differently (e.g. longer term)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Appraiser’s Role:  Analysis of this leveraged Buy-out and determining the feasibility of the Company’s capacity to pay down the leverage under the </a:t>
            </a:r>
            <a:r>
              <a:rPr lang="en-US" b="1" i="1" dirty="0" smtClean="0"/>
              <a:t>final terms of the deal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to show future cash flow as well as relevant financial/leverage ratios to ensure the company will comfortably be in compliance with applicable bank covenants post-close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0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633" y="954217"/>
            <a:ext cx="11655842" cy="508824"/>
          </a:xfrm>
        </p:spPr>
        <p:txBody>
          <a:bodyPr>
            <a:normAutofit/>
          </a:bodyPr>
          <a:lstStyle/>
          <a:p>
            <a:r>
              <a:rPr lang="en-US" sz="2400" b="1" dirty="0"/>
              <a:t>2.	Post Transaction Cash Flow Analysis (continued)</a:t>
            </a:r>
            <a:endParaRPr lang="en-US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4700" y="1463040"/>
            <a:ext cx="11163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4210050"/>
            <a:ext cx="10452575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7150" y="2584450"/>
            <a:ext cx="10534650" cy="304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74" y="2296507"/>
            <a:ext cx="7291387" cy="3467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974" y="1708517"/>
            <a:ext cx="7069981" cy="44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0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633" y="954217"/>
            <a:ext cx="11655842" cy="508824"/>
          </a:xfrm>
        </p:spPr>
        <p:txBody>
          <a:bodyPr>
            <a:norm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	</a:t>
            </a:r>
            <a:r>
              <a:rPr lang="en-US" sz="2800" b="1" dirty="0" smtClean="0"/>
              <a:t>Analyze and Assist Trustee in Negotiating All Deal Terms</a:t>
            </a:r>
            <a:endParaRPr lang="en-US" sz="28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49300" y="2740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4210050"/>
            <a:ext cx="10452575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975" y="1822915"/>
            <a:ext cx="111828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As part of the negotiating strategy, </a:t>
            </a:r>
            <a:r>
              <a:rPr lang="en-US" sz="2600" dirty="0" smtClean="0"/>
              <a:t>as financial advisor, your role includes:</a:t>
            </a:r>
          </a:p>
          <a:p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Provide recommendations to the Trustee on all terms of the deal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Follow process by </a:t>
            </a:r>
            <a:r>
              <a:rPr lang="en-US" sz="2600" dirty="0"/>
              <a:t>negotiating terms that are fair to </a:t>
            </a:r>
            <a:r>
              <a:rPr lang="en-US" sz="2600" dirty="0" smtClean="0"/>
              <a:t>the ESOP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Keep a record of all offers and counter </a:t>
            </a:r>
            <a:r>
              <a:rPr lang="en-US" sz="2600" dirty="0" smtClean="0"/>
              <a:t>offers to document process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Advise on Target levels of Net Working Capital and Other Financial Measures, as of the Transaction Closing</a:t>
            </a: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Work effectively with legal, financial and company teams to ensure accuracy, thoroughness, and that all deal aspects are considered</a:t>
            </a:r>
          </a:p>
        </p:txBody>
      </p:sp>
    </p:spTree>
    <p:extLst>
      <p:ext uri="{BB962C8B-B14F-4D97-AF65-F5344CB8AC3E}">
        <p14:creationId xmlns:p14="http://schemas.microsoft.com/office/powerpoint/2010/main" val="321825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Advice to Trustee on </a:t>
            </a:r>
            <a:r>
              <a:rPr lang="en-US" sz="3600" b="1" dirty="0" smtClean="0"/>
              <a:t>Purchase Price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102419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Seller typically makes first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Trustee will consider the Purchase Price, in light of range of Fair Market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Appraiser’s role to assist Trustee in analysis of Purchase Price in comparison to the range of Fair Market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Nuggets to know…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 smtClean="0"/>
              <a:t>Arguably </a:t>
            </a:r>
            <a:r>
              <a:rPr lang="en-US" sz="2200" i="1" dirty="0"/>
              <a:t>the most important term of the deal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 smtClean="0"/>
              <a:t>Can </a:t>
            </a:r>
            <a:r>
              <a:rPr lang="en-US" sz="2200" i="1" dirty="0"/>
              <a:t>often be the one term that delays or negates a transaction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/>
              <a:t>If the purchase price cannot be agreed on, advisors and trustees </a:t>
            </a:r>
            <a:r>
              <a:rPr lang="en-US" sz="2200" i="1" dirty="0" smtClean="0"/>
              <a:t>will negotiate and provide back-up information to better inform </a:t>
            </a:r>
            <a:endParaRPr lang="en-US" sz="22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 dirty="0" err="1" smtClean="0"/>
              <a:t>Clawback</a:t>
            </a:r>
            <a:r>
              <a:rPr lang="en-US" sz="2200" i="1" dirty="0" smtClean="0"/>
              <a:t>/Earn-out </a:t>
            </a:r>
            <a:r>
              <a:rPr lang="en-US" sz="2200" i="1" dirty="0"/>
              <a:t>considerations </a:t>
            </a:r>
            <a:r>
              <a:rPr lang="en-US" sz="2200" i="1" dirty="0" smtClean="0"/>
              <a:t>to bridge any gaps in valuation expectations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57668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2533" y="826598"/>
            <a:ext cx="11565942" cy="968335"/>
          </a:xfrm>
        </p:spPr>
        <p:txBody>
          <a:bodyPr/>
          <a:lstStyle/>
          <a:p>
            <a:r>
              <a:rPr lang="en-US" dirty="0" smtClean="0"/>
              <a:t>Financing of Purchase Price- External Note(s)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110919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Cash Financing from Company (no </a:t>
            </a:r>
            <a:r>
              <a:rPr lang="en-US" sz="2400" dirty="0" smtClean="0"/>
              <a:t>Debt)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Senior Bank </a:t>
            </a:r>
            <a:r>
              <a:rPr lang="en-US" sz="2400" dirty="0" smtClean="0"/>
              <a:t>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Subordinated </a:t>
            </a:r>
            <a:r>
              <a:rPr lang="en-US" sz="2400" dirty="0"/>
              <a:t>Seller </a:t>
            </a:r>
            <a:r>
              <a:rPr lang="en-US" sz="2400" dirty="0" smtClean="0"/>
              <a:t>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Terms </a:t>
            </a:r>
            <a:r>
              <a:rPr lang="en-US" sz="2400" dirty="0" smtClean="0"/>
              <a:t>Negotiated for both Senior and Subordinated Notes: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Amount/Balance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Interest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Payment Schedule (Interest only, cash flow sweep, amortizing)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Prepayment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Maturity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Securitization/Collateral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IRR (for Subordinated Notes with attached warrants)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65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 (Internal) Loan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smtClean="0"/>
              <a:t>ESOP has no money to purchase the shares from Selling Shareholders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ESOP finances </a:t>
            </a:r>
            <a:r>
              <a:rPr lang="en-US" sz="2400" dirty="0"/>
              <a:t>the Purchase Price in the form of a loan from the Company to the Trust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Terms Negotiated: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Amount/Balance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Interest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Payment Schedule (Interest only, cash flow sweep, amortizing)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Maturity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481" y="1986986"/>
            <a:ext cx="4346825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9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59179" y="1386840"/>
            <a:ext cx="10879295" cy="754379"/>
          </a:xfrm>
        </p:spPr>
        <p:txBody>
          <a:bodyPr>
            <a:noAutofit/>
          </a:bodyPr>
          <a:lstStyle/>
          <a:p>
            <a:r>
              <a:rPr lang="en-US" sz="2200" dirty="0" smtClean="0"/>
              <a:t>Typical Financing Terms- Term of the ESOP (Internal) Loan drives the Allocation of Shares to ESOP participants   -</a:t>
            </a:r>
            <a:r>
              <a:rPr lang="en-US" sz="2200" i="1" dirty="0" smtClean="0"/>
              <a:t> Allocation of Shares drives the Annual ESOP Retirement BENEFITS to the Participants</a:t>
            </a:r>
            <a:endParaRPr lang="en-US" sz="2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949" y="2141219"/>
            <a:ext cx="7183754" cy="34819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9179" y="5726921"/>
            <a:ext cx="7422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shares must be allocated to Participants accounts based on the formulaic repayment of the loan- but there's no tie to the value of the shares released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2942" y="826599"/>
            <a:ext cx="11658557" cy="954217"/>
          </a:xfrm>
        </p:spPr>
        <p:txBody>
          <a:bodyPr>
            <a:normAutofit/>
          </a:bodyPr>
          <a:lstStyle/>
          <a:p>
            <a:r>
              <a:rPr lang="en-US" sz="3600" dirty="0"/>
              <a:t>Advice to Trustee on Other Financial </a:t>
            </a:r>
            <a:r>
              <a:rPr lang="en-US" sz="3600" dirty="0" smtClean="0"/>
              <a:t>Considerations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73833" y="1502688"/>
            <a:ext cx="102841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Determine if </a:t>
            </a:r>
            <a:r>
              <a:rPr lang="en-US" i="1" dirty="0" smtClean="0"/>
              <a:t>all of below terms </a:t>
            </a:r>
            <a:r>
              <a:rPr lang="en-US" i="1" dirty="0"/>
              <a:t>are market-based </a:t>
            </a:r>
            <a:r>
              <a:rPr lang="en-US" i="1" dirty="0" smtClean="0"/>
              <a:t>terms:</a:t>
            </a:r>
            <a:endParaRPr lang="en-US" i="1" dirty="0"/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Terms of Senior Loan and Subordinated Loans (Seller Notes) vs. Terms of Alternative Forms of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Inclusion of Warrants for Seller Notes and applicable market-based IRR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Inclusion of Stock Appreciation Rights (SARs) for key management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Calculation of total dilution by Warrants and SARs to the ESOP/Buyer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Employment Agreements and expected compensation levels for management/former shareholders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Other forms of deferred compensation levels</a:t>
            </a:r>
          </a:p>
          <a:p>
            <a:endParaRPr lang="en-US" i="1" dirty="0" smtClean="0"/>
          </a:p>
          <a:p>
            <a:r>
              <a:rPr lang="en-US" i="1" dirty="0" smtClean="0"/>
              <a:t>Set Target Thresholds for Transaction Deliverables: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Working Capital to deliver, as of the Transaction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Debt on the Company’s balance sheet, as of the Transaction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Inclusion of any other assets or liabilities that impact Purchase Price on the term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Collars to determine thresholds to make a purchase price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i="1" dirty="0"/>
              <a:t>Appraiser’s Role:  To set Target Amounts and, upon a True-Up of actual financial statements as of </a:t>
            </a:r>
            <a:r>
              <a:rPr lang="en-US" i="1" dirty="0" smtClean="0"/>
              <a:t>X Date </a:t>
            </a:r>
            <a:r>
              <a:rPr lang="en-US" i="1" dirty="0"/>
              <a:t>(typically received 60 days later), </a:t>
            </a:r>
            <a:r>
              <a:rPr lang="en-US" i="1" dirty="0" smtClean="0"/>
              <a:t>re-compute </a:t>
            </a:r>
            <a:r>
              <a:rPr lang="en-US" i="1" dirty="0"/>
              <a:t>potential Purchase Price Adjustments based on True-Up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665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ESOP Transaction </a:t>
            </a:r>
            <a:r>
              <a:rPr lang="en-US" sz="2200" dirty="0" smtClean="0"/>
              <a:t>Timeline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Parties </a:t>
            </a:r>
            <a:r>
              <a:rPr lang="en-US" sz="2200" dirty="0"/>
              <a:t>involved in an ESOP Transaction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Trustee Role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Financial Advisor Role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Fairness Opinion Considerations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Attorney’s Role</a:t>
            </a: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Financial Advisor’s Deliverables to </a:t>
            </a:r>
            <a:r>
              <a:rPr lang="en-US" sz="2200" dirty="0" smtClean="0"/>
              <a:t>Trustee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6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411F638-8CD3-496C-B23E-B0699AA4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1577194"/>
            <a:ext cx="11173055" cy="1064406"/>
          </a:xfrm>
        </p:spPr>
        <p:txBody>
          <a:bodyPr>
            <a:normAutofit/>
          </a:bodyPr>
          <a:lstStyle/>
          <a:p>
            <a:r>
              <a:rPr lang="en-US" b="1" dirty="0" smtClean="0"/>
              <a:t>ESOP Lawyer’s Role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348738-F6A8-44D0-A60C-019D08EE5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800" y="2481942"/>
            <a:ext cx="10902122" cy="38908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can you expect from the ESOP Trustee’s lawyer?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Confirmation of the terms reflected in the documents</a:t>
            </a:r>
          </a:p>
          <a:p>
            <a:pPr lvl="1"/>
            <a:r>
              <a:rPr lang="en-US" dirty="0" smtClean="0"/>
              <a:t>Participate in the negotiation discussions</a:t>
            </a:r>
          </a:p>
          <a:p>
            <a:pPr lvl="1"/>
            <a:r>
              <a:rPr lang="en-US" dirty="0" smtClean="0"/>
              <a:t>Modifies the documentation based on the negotiation</a:t>
            </a:r>
          </a:p>
          <a:p>
            <a:pPr lvl="1"/>
            <a:r>
              <a:rPr lang="en-US" dirty="0" smtClean="0"/>
              <a:t>Reviews the Due Diligence &amp; Identifies potential liabilities that should be considered in the valuation</a:t>
            </a:r>
          </a:p>
          <a:p>
            <a:pPr lvl="1"/>
            <a:r>
              <a:rPr lang="en-US" dirty="0" smtClean="0"/>
              <a:t>Reviews the Fairness Opinion to confirm the letter is factually accurate</a:t>
            </a:r>
          </a:p>
          <a:p>
            <a:pPr lvl="1"/>
            <a:r>
              <a:rPr lang="en-US" dirty="0" smtClean="0"/>
              <a:t>Assists with communication between the Buyer’s Advisors and the ESOP Trustee’s Advisory Team.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**Constant and continuous communication among the Trustee Team is critical!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xmlns="" id="{6F3250ED-0942-468D-BF64-4AC411B93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229066"/>
            <a:ext cx="1741715" cy="1348127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4D253244-09D3-4976-B88E-80001C87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Annual Employee Ownership Conference</a:t>
            </a:r>
          </a:p>
        </p:txBody>
      </p:sp>
    </p:spTree>
    <p:extLst>
      <p:ext uri="{BB962C8B-B14F-4D97-AF65-F5344CB8AC3E}">
        <p14:creationId xmlns:p14="http://schemas.microsoft.com/office/powerpoint/2010/main" val="1804503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8653" y="1163053"/>
            <a:ext cx="11689822" cy="98910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Financial Advisor’s </a:t>
            </a:r>
            <a:r>
              <a:rPr lang="en-US" sz="4000" b="1" dirty="0"/>
              <a:t>Deliverables</a:t>
            </a:r>
            <a:r>
              <a:rPr lang="en-US" sz="4000" dirty="0"/>
              <a:t> to </a:t>
            </a:r>
            <a:r>
              <a:rPr lang="en-US" sz="4000" dirty="0" smtClean="0"/>
              <a:t>Trustee at Transaction Closing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31520" y="2252749"/>
            <a:ext cx="101727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USPAP-compliant </a:t>
            </a:r>
            <a:r>
              <a:rPr lang="en-US" sz="2400" dirty="0"/>
              <a:t>appraisal report opining on range of Fair Market Value (Pre-Transaction</a:t>
            </a:r>
            <a:r>
              <a:rPr lang="en-US" sz="2400" dirty="0" smtClean="0"/>
              <a:t>)*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Fairness Opinion letter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i="1" dirty="0" smtClean="0"/>
              <a:t>*With </a:t>
            </a:r>
            <a:r>
              <a:rPr lang="en-US" sz="2400" i="1" dirty="0"/>
              <a:t>the understanding that the audience </a:t>
            </a:r>
            <a:r>
              <a:rPr lang="en-US" sz="2400" i="1" dirty="0" smtClean="0"/>
              <a:t>is comprised of </a:t>
            </a:r>
            <a:r>
              <a:rPr lang="en-US" sz="2400" i="1" dirty="0"/>
              <a:t>ASAs </a:t>
            </a:r>
            <a:r>
              <a:rPr lang="en-US" sz="2400" i="1" dirty="0" smtClean="0"/>
              <a:t>(or ASA candidates), </a:t>
            </a:r>
            <a:r>
              <a:rPr lang="en-US" sz="2400" i="1" dirty="0"/>
              <a:t>we are not going to spend time discussing a fair market value report.</a:t>
            </a:r>
            <a:endParaRPr lang="en-US" sz="2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92895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011" y="643813"/>
            <a:ext cx="11656464" cy="1222310"/>
          </a:xfrm>
        </p:spPr>
        <p:txBody>
          <a:bodyPr>
            <a:normAutofit/>
          </a:bodyPr>
          <a:lstStyle/>
          <a:p>
            <a:r>
              <a:rPr lang="en-US" dirty="0" smtClean="0"/>
              <a:t>Fairness Opinion Letter to Trustee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2011" y="1178613"/>
            <a:ext cx="108432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sz="2200" dirty="0"/>
              <a:t>T</a:t>
            </a:r>
            <a:r>
              <a:rPr lang="en-US" sz="2200" dirty="0" smtClean="0"/>
              <a:t>he Fair Market Value report will opine on a range of fair market value – to be able to negotiate the Purchase Price Offer</a:t>
            </a:r>
          </a:p>
          <a:p>
            <a:endParaRPr lang="en-US" sz="2200" dirty="0" smtClean="0"/>
          </a:p>
          <a:p>
            <a:r>
              <a:rPr lang="en-US" sz="2200" dirty="0" smtClean="0"/>
              <a:t>2.    The Fairness Opinion Letter </a:t>
            </a:r>
            <a:r>
              <a:rPr lang="en-US" sz="2200" i="1" dirty="0" smtClean="0"/>
              <a:t>typically</a:t>
            </a:r>
            <a:r>
              <a:rPr lang="en-US" sz="2200" dirty="0" smtClean="0"/>
              <a:t> states (for purposes of an ESOP Transaction):</a:t>
            </a:r>
          </a:p>
          <a:p>
            <a:pPr marL="800100" lvl="1" indent="-342900">
              <a:buAutoNum type="arabicPeriod"/>
            </a:pPr>
            <a:r>
              <a:rPr lang="en-US" sz="2200" dirty="0" smtClean="0"/>
              <a:t>The Trustee, in paying the final negotiated Purchase Price, did not pay more than Fair Market value for the Interest in the Company that is being purchased by the ESOP.</a:t>
            </a:r>
          </a:p>
          <a:p>
            <a:pPr marL="800100" lvl="1" indent="-342900">
              <a:buAutoNum type="arabicPeriod"/>
            </a:pPr>
            <a:r>
              <a:rPr lang="en-US" sz="2200" dirty="0" smtClean="0"/>
              <a:t>That the terms and conditions of the ESOP Transaction, taken </a:t>
            </a:r>
            <a:r>
              <a:rPr lang="en-US" sz="2200" dirty="0"/>
              <a:t>as a whole, are fair to the ESOP from a financial point of view</a:t>
            </a:r>
            <a:r>
              <a:rPr lang="en-US" sz="2200" dirty="0" smtClean="0"/>
              <a:t>.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sz="2200" dirty="0" smtClean="0"/>
              <a:t>Interest rate on internal ESOP Note is reasonable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sz="2200" dirty="0" smtClean="0"/>
              <a:t>Terms of internal ESOP Note is consistent with what arm's length parties could negotiate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000" dirty="0" smtClean="0"/>
              <a:t>The Trustee relies on the Fairness Opinion to state that the Trustee was prudent in the process of determining that the ESOP Transaction, taken as a whole, is fair to the ESOP and to the participants of the ESOP, in compliance with the duties of prudence as a Trustee, as required by ERISA (see earlier slide on this).</a:t>
            </a:r>
          </a:p>
          <a:p>
            <a:pPr lvl="1"/>
            <a:endParaRPr lang="en-US" sz="2200" dirty="0" smtClean="0"/>
          </a:p>
          <a:p>
            <a:endParaRPr lang="en-US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9249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Fairness Opinion Letter to Trustee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0079" y="1986987"/>
            <a:ext cx="11298395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The deal terms covered by the statement:  “the </a:t>
            </a:r>
            <a:r>
              <a:rPr lang="en-US" sz="2000" dirty="0"/>
              <a:t>terms and conditions of the ESOP Transaction, taken as a whole, are fair to the ESOP from a financial point of view</a:t>
            </a:r>
            <a:r>
              <a:rPr lang="en-US" sz="2000" dirty="0" smtClean="0"/>
              <a:t>.” typically are: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Adequate 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Market terms of all sources of financing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Market terms of ESOP Loan and analysis of expected benefits to ESOP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Employment 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Clawback</a:t>
            </a:r>
            <a:r>
              <a:rPr lang="en-US" sz="2000" dirty="0" smtClean="0"/>
              <a:t>/</a:t>
            </a:r>
            <a:r>
              <a:rPr lang="en-US" sz="2000" dirty="0" err="1" smtClean="0"/>
              <a:t>Earnouts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Dilution to the ESOP (synthetic equity</a:t>
            </a:r>
            <a:r>
              <a:rPr lang="en-US" sz="2000" dirty="0" smtClean="0"/>
              <a:t>):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	Warrants </a:t>
            </a:r>
            <a:r>
              <a:rPr lang="en-US" sz="2000" dirty="0"/>
              <a:t>(attached to Seller Notes)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	Stock </a:t>
            </a:r>
            <a:r>
              <a:rPr lang="en-US" sz="2000" dirty="0"/>
              <a:t>Appreciation Rights (SARs) for key members of </a:t>
            </a:r>
            <a:r>
              <a:rPr lang="en-US" sz="2000" dirty="0" smtClean="0"/>
              <a:t>managements</a:t>
            </a:r>
          </a:p>
          <a:p>
            <a:endParaRPr lang="en-US" sz="2000" dirty="0"/>
          </a:p>
          <a:p>
            <a:r>
              <a:rPr lang="en-US" sz="2000" dirty="0" smtClean="0"/>
              <a:t>*</a:t>
            </a:r>
            <a:r>
              <a:rPr lang="en-US" sz="2000" i="1" dirty="0" smtClean="0"/>
              <a:t>Every deal is a custom deal with its own unique deal aspects.  The above is illustrative and meant to provide examples of typical deal terms.</a:t>
            </a:r>
          </a:p>
          <a:p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344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239" y="1206663"/>
            <a:ext cx="8315864" cy="988530"/>
          </a:xfrm>
        </p:spPr>
        <p:txBody>
          <a:bodyPr>
            <a:noAutofit/>
          </a:bodyPr>
          <a:lstStyle/>
          <a:p>
            <a:r>
              <a:rPr lang="en-US" dirty="0" smtClean="0"/>
              <a:t>Ownership of Company PRIOR to Sale to ESOP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395494"/>
              </p:ext>
            </p:extLst>
          </p:nvPr>
        </p:nvGraphicFramePr>
        <p:xfrm>
          <a:off x="2460170" y="2416629"/>
          <a:ext cx="7579179" cy="376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5363" y="4045182"/>
            <a:ext cx="1965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 Ownership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928352" y="4495800"/>
            <a:ext cx="609600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b="27176"/>
          <a:stretch/>
        </p:blipFill>
        <p:spPr>
          <a:xfrm>
            <a:off x="3382087" y="6398400"/>
            <a:ext cx="631114" cy="459601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23082" y="6452073"/>
            <a:ext cx="490031" cy="209580"/>
          </a:xfrm>
        </p:spPr>
        <p:txBody>
          <a:bodyPr/>
          <a:lstStyle/>
          <a:p>
            <a:pPr algn="ctr" defTabSz="457200">
              <a:defRPr/>
            </a:pPr>
            <a:fld id="{688B75F2-422D-42DB-B5CB-9FDA1BE186BF}" type="slidenum">
              <a:rPr lang="en-US" sz="1000">
                <a:solidFill>
                  <a:prstClr val="white"/>
                </a:solidFill>
                <a:latin typeface="Arial" panose="020B0604020202020204"/>
              </a:rPr>
              <a:pPr algn="ctr" defTabSz="457200">
                <a:defRPr/>
              </a:pPr>
              <a:t>24</a:t>
            </a:fld>
            <a:endParaRPr lang="en-US" sz="100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98842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>
            <a:stCxn id="7" idx="2"/>
          </p:cNvCxnSpPr>
          <p:nvPr/>
        </p:nvCxnSpPr>
        <p:spPr>
          <a:xfrm>
            <a:off x="5779910" y="2887884"/>
            <a:ext cx="0" cy="2084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ESOP Ownership of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 defTabSz="457200">
              <a:defRPr/>
            </a:pPr>
            <a:fld id="{688B75F2-422D-42DB-B5CB-9FDA1BE186BF}" type="slidenum">
              <a:rPr lang="en-US" sz="1000">
                <a:solidFill>
                  <a:prstClr val="white"/>
                </a:solidFill>
                <a:latin typeface="Arial" panose="020B0604020202020204"/>
              </a:rPr>
              <a:pPr algn="ctr" defTabSz="457200">
                <a:defRPr/>
              </a:pPr>
              <a:t>25</a:t>
            </a:fld>
            <a:endParaRPr lang="en-US" sz="10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2213" y="1772616"/>
            <a:ext cx="1672098" cy="865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25156" y="1899927"/>
            <a:ext cx="143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ESOP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39244" y="3253716"/>
            <a:ext cx="1493662" cy="76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None/>
            </a:pPr>
            <a:r>
              <a:rPr lang="en-US" sz="1800" dirty="0"/>
              <a:t>Participant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821289" y="3253713"/>
            <a:ext cx="1493662" cy="76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397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969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41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13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►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685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lang="en-US" sz="12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Participant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503334" y="3253714"/>
            <a:ext cx="1493662" cy="76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397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969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41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13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►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685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lang="en-US" sz="12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Participant</a:t>
            </a:r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7144102" y="3253715"/>
            <a:ext cx="1493662" cy="76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397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969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41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13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►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685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lang="en-US" sz="12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Participant</a:t>
            </a:r>
            <a:endParaRPr lang="en-US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8784870" y="3253716"/>
            <a:ext cx="1493662" cy="76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397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969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41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13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►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685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lang="en-US" sz="12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Participant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72178" y="2912534"/>
            <a:ext cx="1952978" cy="282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865510" y="2907527"/>
            <a:ext cx="637824" cy="30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1" idx="0"/>
          </p:cNvCxnSpPr>
          <p:nvPr/>
        </p:nvCxnSpPr>
        <p:spPr>
          <a:xfrm>
            <a:off x="6096001" y="2887885"/>
            <a:ext cx="154165" cy="3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40312" y="2887884"/>
            <a:ext cx="1070853" cy="306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94311" y="2887884"/>
            <a:ext cx="2635957" cy="306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8"/>
          <p:cNvSpPr txBox="1">
            <a:spLocks/>
          </p:cNvSpPr>
          <p:nvPr/>
        </p:nvSpPr>
        <p:spPr>
          <a:xfrm>
            <a:off x="4865510" y="5338585"/>
            <a:ext cx="1821041" cy="923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397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969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41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13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rial" panose="020B0604020202020204" pitchFamily="34" charset="0"/>
              <a:buChar char="►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68525" indent="-3397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CA7"/>
              </a:buClr>
              <a:buSzPct val="75000"/>
              <a:buFont typeface="Arial" panose="020B0604020202020204" pitchFamily="34" charset="0"/>
              <a:buChar char="►"/>
              <a:defRPr lang="en-US" sz="12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Company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7202" y="4895161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100% Ownership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46276" y="1832499"/>
            <a:ext cx="8607778" cy="28424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2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011" y="826598"/>
            <a:ext cx="11656464" cy="351680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Thank you!</a:t>
            </a:r>
            <a:br>
              <a:rPr lang="en-US" sz="6000" dirty="0" smtClean="0"/>
            </a:br>
            <a:r>
              <a:rPr lang="en-US" sz="6000" dirty="0" smtClean="0"/>
              <a:t>Please reach out with questions!!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2700" b="1" dirty="0" smtClean="0"/>
              <a:t>Patrice Radogna, Marcum, LLP – Patrice.Radogna@marcumllp.com </a:t>
            </a:r>
            <a:br>
              <a:rPr lang="en-US" sz="2700" b="1" dirty="0" smtClean="0"/>
            </a:br>
            <a:r>
              <a:rPr lang="en-US" sz="2700" b="1" dirty="0" smtClean="0"/>
              <a:t>Tabitha Croscut, Devine Millimet &amp; Branch, P.A.  -  </a:t>
            </a:r>
            <a:r>
              <a:rPr lang="en-US" sz="2700" b="1" dirty="0"/>
              <a:t>tcroscut@devinemillimet.com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Dawn Goestenkors, TI-TRUST, Inc. </a:t>
            </a:r>
            <a:r>
              <a:rPr lang="en-US" sz="2700" b="1" dirty="0"/>
              <a:t>- Dawn.Goestenkors@ti-trust.com</a:t>
            </a:r>
          </a:p>
        </p:txBody>
      </p:sp>
    </p:spTree>
    <p:extLst>
      <p:ext uri="{BB962C8B-B14F-4D97-AF65-F5344CB8AC3E}">
        <p14:creationId xmlns:p14="http://schemas.microsoft.com/office/powerpoint/2010/main" val="3493114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1" y="0"/>
            <a:ext cx="12204440" cy="954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10" y="954218"/>
            <a:ext cx="9858667" cy="56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05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1" y="0"/>
            <a:ext cx="12204440" cy="954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49" y="954218"/>
            <a:ext cx="10172700" cy="59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70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1" y="0"/>
            <a:ext cx="12204440" cy="954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49" y="954218"/>
            <a:ext cx="10172700" cy="5903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49" y="954218"/>
            <a:ext cx="10210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8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4800" y="20022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66" y="1045783"/>
            <a:ext cx="8079498" cy="58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6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248" y="1986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339" y="1045029"/>
            <a:ext cx="8005664" cy="53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1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9257" y="954216"/>
            <a:ext cx="11639217" cy="61423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Trustee’s Role in an ESOP</a:t>
            </a:r>
            <a:endParaRPr lang="en-US" sz="3600" b="1" i="1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2248" y="1986986"/>
            <a:ext cx="11201875" cy="454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ESOP trustee holds an essential role as the </a:t>
            </a:r>
            <a:r>
              <a:rPr lang="en-US" sz="2400" b="1" dirty="0"/>
              <a:t>legal shareholder</a:t>
            </a:r>
            <a:r>
              <a:rPr lang="en-US" sz="2400" dirty="0"/>
              <a:t> of the shares held by the ESOP trust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Fiduciary </a:t>
            </a:r>
            <a:r>
              <a:rPr lang="en-US" sz="2400" dirty="0"/>
              <a:t>role that involves numerous, critical </a:t>
            </a:r>
            <a:r>
              <a:rPr lang="en-US" sz="2400" dirty="0" smtClean="0"/>
              <a:t>responsibilities, which include:</a:t>
            </a:r>
          </a:p>
          <a:p>
            <a:endParaRPr lang="en-US" sz="2400" dirty="0" smtClean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Duty of loyalty – to act solely in the interest of participants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Exclusive Purpose rule – for the exclusive purpose of providing benefits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Duty of prudence – prudent expert standard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Diversification (ESOP exception – but not from prudence)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Follow Plan documents (if not contrary to ERISA)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Avoid conflicts of interest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Do not engage in “prohibited </a:t>
            </a:r>
            <a:r>
              <a:rPr lang="en-US" sz="2400" dirty="0" smtClean="0"/>
              <a:t>transactions"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9257" y="954216"/>
            <a:ext cx="11639217" cy="61423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Trustee’s Role in an ESOP</a:t>
            </a:r>
            <a:endParaRPr lang="en-US" sz="3600" b="1" i="1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2248" y="1986986"/>
            <a:ext cx="112018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will take a deeper dive into two </a:t>
            </a:r>
            <a:r>
              <a:rPr lang="en-US" sz="2800" b="1" u="sng" dirty="0" smtClean="0"/>
              <a:t>key</a:t>
            </a:r>
            <a:r>
              <a:rPr lang="en-US" sz="2800" dirty="0" smtClean="0"/>
              <a:t> fiduciary responsibilities, in the capacity as an ESOP Trustee: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 smtClean="0"/>
              <a:t>1.	Satisfy ERISA Fiduciary Responsibilities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2.	Engage the Independent ESOP Appraiser to help carry out the 			Trustee’s role of setting the share price for transactions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5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633" y="954217"/>
            <a:ext cx="11655842" cy="508824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b="1" dirty="0" smtClean="0"/>
              <a:t>1.	Satisfying </a:t>
            </a:r>
            <a:r>
              <a:rPr lang="en-US" sz="2400" b="1" dirty="0"/>
              <a:t>ERISA Fiduciary Responsibilities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6600" y="1568450"/>
            <a:ext cx="11201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dirty="0"/>
              <a:t>The </a:t>
            </a:r>
            <a:r>
              <a:rPr lang="en-US" dirty="0">
                <a:hlinkClick r:id="rId3"/>
              </a:rPr>
              <a:t>Employee Retirement Income Security Act of 1974</a:t>
            </a:r>
            <a:r>
              <a:rPr lang="en-US" dirty="0"/>
              <a:t> (ERISA) sets minimum standards for most voluntarily established retirement and health plans in private industry to provide protection for plan participants. ERISA defines the primary ESOP trustee duties as follows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An </a:t>
            </a:r>
            <a:r>
              <a:rPr lang="en-US" dirty="0">
                <a:hlinkClick r:id="rId4"/>
              </a:rPr>
              <a:t>ERISA fiduciary</a:t>
            </a:r>
            <a:r>
              <a:rPr lang="en-US" dirty="0"/>
              <a:t> must act solely in the interest of the plan’s participants and beneficiaries while </a:t>
            </a:r>
            <a:r>
              <a:rPr lang="en-US" b="1" dirty="0"/>
              <a:t>defraying reasonable plan expenses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i="1" dirty="0" smtClean="0"/>
              <a:t>According </a:t>
            </a:r>
            <a:r>
              <a:rPr lang="en-US" i="1" dirty="0"/>
              <a:t>to ERISA Section 404(a)(1)(B), a fiduciary must act “with the care, skill, prudence, and diligence under the circumstances then prevailing that a prudent man acting in a like capacity and familiar with such matters would use in the conduct of an enterprise of a like character and with like aims.” </a:t>
            </a:r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sets a standard baseline for ethical and prudent behavior — that is, it is neither enough to be either knowledgeable or have the best interests of the ESOP company and shareholders at heart; </a:t>
            </a:r>
            <a:r>
              <a:rPr lang="en-US" b="1" dirty="0"/>
              <a:t>a trustee must have both qualities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256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633" y="954217"/>
            <a:ext cx="11655842" cy="50882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	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3300" b="1" dirty="0" smtClean="0"/>
              <a:t>2.</a:t>
            </a:r>
            <a:r>
              <a:rPr lang="en-US" sz="3600" b="1" dirty="0" smtClean="0"/>
              <a:t>Engage the Independent ESOP Appraiser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7154" y="1660415"/>
            <a:ext cx="1138132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Guidance for Trustees in Selection of Valuation Advisor, -per Various DOL Process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Trustee should thoroughly vet potential financial advisors to determine if they are qualified and approved to use</a:t>
            </a:r>
          </a:p>
          <a:p>
            <a:pPr lvl="2"/>
            <a:r>
              <a:rPr lang="en-US" dirty="0" smtClean="0"/>
              <a:t>-Some </a:t>
            </a:r>
            <a:r>
              <a:rPr lang="en-US" dirty="0"/>
              <a:t>trustees </a:t>
            </a:r>
            <a:r>
              <a:rPr lang="en-US" dirty="0" smtClean="0"/>
              <a:t>do </a:t>
            </a:r>
            <a:r>
              <a:rPr lang="en-US" dirty="0"/>
              <a:t>this with each engagement while others due this as an annual process for all advisors  </a:t>
            </a:r>
            <a:endParaRPr lang="en-US" dirty="0" smtClean="0"/>
          </a:p>
          <a:p>
            <a:pPr lvl="2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Trustee as part of that process collects information from each financial advisor including:</a:t>
            </a:r>
          </a:p>
          <a:p>
            <a:r>
              <a:rPr lang="en-US" dirty="0" smtClean="0"/>
              <a:t>	-</a:t>
            </a:r>
            <a:r>
              <a:rPr lang="en-US" dirty="0"/>
              <a:t>The firms experience valuing ESOP companies</a:t>
            </a:r>
          </a:p>
          <a:p>
            <a:r>
              <a:rPr lang="en-US" dirty="0" smtClean="0"/>
              <a:t>	-</a:t>
            </a:r>
            <a:r>
              <a:rPr lang="en-US" dirty="0"/>
              <a:t>Professional affiliations</a:t>
            </a:r>
          </a:p>
          <a:p>
            <a:r>
              <a:rPr lang="en-US" dirty="0" smtClean="0"/>
              <a:t>	-</a:t>
            </a:r>
            <a:r>
              <a:rPr lang="en-US" dirty="0"/>
              <a:t>Internal controls for issuance of a valuation report and opinions</a:t>
            </a:r>
          </a:p>
          <a:p>
            <a:r>
              <a:rPr lang="en-US" dirty="0" smtClean="0"/>
              <a:t>	-</a:t>
            </a:r>
            <a:r>
              <a:rPr lang="en-US" dirty="0"/>
              <a:t>Sample valuation report for review</a:t>
            </a:r>
          </a:p>
          <a:p>
            <a:r>
              <a:rPr lang="en-US" dirty="0" smtClean="0"/>
              <a:t>	-</a:t>
            </a:r>
            <a:r>
              <a:rPr lang="en-US" dirty="0"/>
              <a:t>References 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a trustee approves a list of financial advisors when they are selecting an advisor for a potential engagement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they </a:t>
            </a:r>
            <a:r>
              <a:rPr lang="en-US" dirty="0"/>
              <a:t>consider who is the best fit based on items such as:</a:t>
            </a:r>
          </a:p>
          <a:p>
            <a:r>
              <a:rPr lang="en-US" dirty="0" smtClean="0"/>
              <a:t>	-</a:t>
            </a:r>
            <a:r>
              <a:rPr lang="en-US" dirty="0"/>
              <a:t>Past client experience</a:t>
            </a:r>
          </a:p>
          <a:p>
            <a:r>
              <a:rPr lang="en-US" dirty="0" smtClean="0"/>
              <a:t>	-Industry </a:t>
            </a:r>
            <a:r>
              <a:rPr lang="en-US" dirty="0"/>
              <a:t>experience</a:t>
            </a:r>
          </a:p>
          <a:p>
            <a:r>
              <a:rPr lang="en-US" dirty="0" smtClean="0"/>
              <a:t>	-</a:t>
            </a:r>
            <a:r>
              <a:rPr lang="en-US" dirty="0"/>
              <a:t>Location</a:t>
            </a:r>
          </a:p>
          <a:p>
            <a:r>
              <a:rPr lang="en-US" dirty="0" smtClean="0"/>
              <a:t>	-</a:t>
            </a:r>
            <a:r>
              <a:rPr lang="en-US" dirty="0"/>
              <a:t>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5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569E3-1EF1-44DF-956E-5682E7E0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440" cy="9542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633" y="954217"/>
            <a:ext cx="11655842" cy="50882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Financial Advisor Role – Advisor to Trustee</a:t>
            </a:r>
            <a:endParaRPr lang="en-US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662248" y="19869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6600" y="1568450"/>
            <a:ext cx="11201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capacity of advisor to the Trustee (buy-side), providing key advice on all matters that the Trustee will negotiate with the Selling Shareholder(s)</a:t>
            </a:r>
          </a:p>
          <a:p>
            <a:endParaRPr lang="en-US" dirty="0"/>
          </a:p>
          <a:p>
            <a:r>
              <a:rPr lang="en-US" b="1" i="1" u="sng" dirty="0" smtClean="0"/>
              <a:t>Key Skillsets: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Valuation, valuation, valuation….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Understanding terms of a deal beyond the valuation (terms applicable in an ESOP or non-ESOP sale)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Communication – written and verbal (all Buy-side and Sell-side members)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Ability to work with Sell-Side Team to navigate and assist the Trustee in negotiating a deal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Ability to be responsive in a fast-paced transaction environment to meet transaction milestones/deadline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57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67DB6312BB8449E8193CFBDA3E684" ma:contentTypeVersion="13" ma:contentTypeDescription="Create a new document." ma:contentTypeScope="" ma:versionID="bd5a5485b43256fc88b5fc9975553ecf">
  <xsd:schema xmlns:xsd="http://www.w3.org/2001/XMLSchema" xmlns:xs="http://www.w3.org/2001/XMLSchema" xmlns:p="http://schemas.microsoft.com/office/2006/metadata/properties" xmlns:ns2="a4ac431b-a399-4f87-afa4-14c0e306c044" xmlns:ns3="9c196df8-1587-4d15-8b0e-1e8e39546bca" targetNamespace="http://schemas.microsoft.com/office/2006/metadata/properties" ma:root="true" ma:fieldsID="14ea200c43db3dd73541e0b08db0f8e5" ns2:_="" ns3:_="">
    <xsd:import namespace="a4ac431b-a399-4f87-afa4-14c0e306c044"/>
    <xsd:import namespace="9c196df8-1587-4d15-8b0e-1e8e39546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c431b-a399-4f87-afa4-14c0e30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96df8-1587-4d15-8b0e-1e8e39546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C605CC-5771-4FBF-B5CE-DD1252A4D6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5CB5C7-F5D6-4ABC-A947-12A95E2FFDB5}">
  <ds:schemaRefs>
    <ds:schemaRef ds:uri="a4ac431b-a399-4f87-afa4-14c0e306c044"/>
    <ds:schemaRef ds:uri="http://purl.org/dc/dcmitype/"/>
    <ds:schemaRef ds:uri="9c196df8-1587-4d15-8b0e-1e8e39546bca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754CF4-A22C-46B4-86F5-5AEA6AA2A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c431b-a399-4f87-afa4-14c0e306c044"/>
    <ds:schemaRef ds:uri="9c196df8-1587-4d15-8b0e-1e8e39546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5979</TotalTime>
  <Words>1495</Words>
  <Application>Microsoft Office PowerPoint</Application>
  <PresentationFormat>Widescreen</PresentationFormat>
  <Paragraphs>225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PowerPoint Presentation</vt:lpstr>
      <vt:lpstr>Agenda</vt:lpstr>
      <vt:lpstr>PowerPoint Presentation</vt:lpstr>
      <vt:lpstr>PowerPoint Presentation</vt:lpstr>
      <vt:lpstr>Trustee’s Role in an ESOP</vt:lpstr>
      <vt:lpstr>Trustee’s Role in an ESOP</vt:lpstr>
      <vt:lpstr>1. Satisfying ERISA Fiduciary Responsibilities</vt:lpstr>
      <vt:lpstr>    2.Engage the Independent ESOP Appraiser   </vt:lpstr>
      <vt:lpstr>Financial Advisor Role – Advisor to Trustee</vt:lpstr>
      <vt:lpstr>Financial Advisor Role – Advisor to Trustee</vt:lpstr>
      <vt:lpstr>1. Develop Defensible Fair Market Value Range</vt:lpstr>
      <vt:lpstr>2. Post Transaction Cash Flow Analysis</vt:lpstr>
      <vt:lpstr>2. Post Transaction Cash Flow Analysis (continued)</vt:lpstr>
      <vt:lpstr>3. Analyze and Assist Trustee in Negotiating All Deal Terms</vt:lpstr>
      <vt:lpstr>Advice to Trustee on Purchase Price</vt:lpstr>
      <vt:lpstr>Financing of Purchase Price- External Note(s)</vt:lpstr>
      <vt:lpstr>ESOP (Internal) Loan</vt:lpstr>
      <vt:lpstr>Typical Financing Terms- Term of the ESOP (Internal) Loan drives the Allocation of Shares to ESOP participants   - Allocation of Shares drives the Annual ESOP Retirement BENEFITS to the Participants</vt:lpstr>
      <vt:lpstr>Advice to Trustee on Other Financial Considerations</vt:lpstr>
      <vt:lpstr>ESOP Lawyer’s Role</vt:lpstr>
      <vt:lpstr>Financial Advisor’s Deliverables to Trustee at Transaction Closing</vt:lpstr>
      <vt:lpstr>Fairness Opinion Letter to Trustee</vt:lpstr>
      <vt:lpstr>Fairness Opinion Letter to Trustee</vt:lpstr>
      <vt:lpstr>Ownership of Company PRIOR to Sale to ESOP</vt:lpstr>
      <vt:lpstr>ESOP Ownership of Company</vt:lpstr>
      <vt:lpstr> Thank you! Please reach out with questions!!  Patrice Radogna, Marcum, LLP – Patrice.Radogna@marcumllp.com  Tabitha Croscut, Devine Millimet &amp; Branch, P.A.  -  tcroscut@devinemillimet.com Dawn Goestenkors, TI-TRUST, Inc. - Dawn.Goestenkors@ti-trust.com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Perry</dc:creator>
  <cp:lastModifiedBy>Kelly Ponce</cp:lastModifiedBy>
  <cp:revision>91</cp:revision>
  <dcterms:created xsi:type="dcterms:W3CDTF">2018-07-13T19:31:57Z</dcterms:created>
  <dcterms:modified xsi:type="dcterms:W3CDTF">2022-06-13T12:53:22Z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0x010100B5E67DB6312BB8449E8193CFBDA3E684</vt:lpwstr>
  </property>
  <property fmtid="{D5CDD505-2E9C-101B-9397-08002B2CF9AE}" pid="3" name="_AdHocReviewCycleID">
    <vt:i4>1694833906</vt:i4>
  </property>
  <property fmtid="{D5CDD505-2E9C-101B-9397-08002B2CF9AE}" pid="4" name="_NewReviewCycle">
    <vt:lpwstr/>
  </property>
  <property fmtid="{D5CDD505-2E9C-101B-9397-08002B2CF9AE}" pid="5" name="_EmailSubject">
    <vt:lpwstr>Website</vt:lpwstr>
  </property>
  <property fmtid="{D5CDD505-2E9C-101B-9397-08002B2CF9AE}" pid="6" name="_AuthorEmail">
    <vt:lpwstr>Kelly.Ponce@ti-trust.com</vt:lpwstr>
  </property>
  <property fmtid="{D5CDD505-2E9C-101B-9397-08002B2CF9AE}" pid="7" name="_AuthorEmailDisplayName">
    <vt:lpwstr>Kelly Ponce</vt:lpwstr>
  </property>
</Properties>
</file>